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09" r:id="rId3"/>
    <p:sldId id="472" r:id="rId4"/>
    <p:sldId id="410" r:id="rId5"/>
    <p:sldId id="412" r:id="rId6"/>
    <p:sldId id="416" r:id="rId7"/>
    <p:sldId id="414" r:id="rId8"/>
    <p:sldId id="415" r:id="rId9"/>
    <p:sldId id="417" r:id="rId10"/>
    <p:sldId id="419" r:id="rId11"/>
    <p:sldId id="474" r:id="rId12"/>
    <p:sldId id="413" r:id="rId13"/>
    <p:sldId id="475" r:id="rId14"/>
    <p:sldId id="421" r:id="rId15"/>
    <p:sldId id="491" r:id="rId16"/>
    <p:sldId id="499" r:id="rId17"/>
    <p:sldId id="423" r:id="rId18"/>
    <p:sldId id="424" r:id="rId19"/>
    <p:sldId id="426" r:id="rId20"/>
    <p:sldId id="500" r:id="rId21"/>
    <p:sldId id="476" r:id="rId22"/>
    <p:sldId id="434" r:id="rId23"/>
    <p:sldId id="436" r:id="rId24"/>
    <p:sldId id="437" r:id="rId25"/>
    <p:sldId id="483" r:id="rId26"/>
    <p:sldId id="432" r:id="rId27"/>
    <p:sldId id="501" r:id="rId28"/>
    <p:sldId id="493" r:id="rId29"/>
    <p:sldId id="448" r:id="rId30"/>
    <p:sldId id="451" r:id="rId31"/>
    <p:sldId id="452" r:id="rId32"/>
    <p:sldId id="453" r:id="rId33"/>
    <p:sldId id="484" r:id="rId34"/>
    <p:sldId id="443" r:id="rId35"/>
    <p:sldId id="454" r:id="rId36"/>
    <p:sldId id="455" r:id="rId37"/>
    <p:sldId id="456" r:id="rId38"/>
    <p:sldId id="458" r:id="rId39"/>
    <p:sldId id="467" r:id="rId40"/>
    <p:sldId id="485" r:id="rId41"/>
    <p:sldId id="459" r:id="rId42"/>
    <p:sldId id="494" r:id="rId43"/>
    <p:sldId id="495" r:id="rId44"/>
    <p:sldId id="496" r:id="rId45"/>
    <p:sldId id="486" r:id="rId46"/>
    <p:sldId id="471" r:id="rId47"/>
    <p:sldId id="487" r:id="rId48"/>
    <p:sldId id="478" r:id="rId49"/>
    <p:sldId id="497" r:id="rId50"/>
    <p:sldId id="498" r:id="rId51"/>
    <p:sldId id="481" r:id="rId52"/>
    <p:sldId id="482" r:id="rId53"/>
    <p:sldId id="488" r:id="rId54"/>
    <p:sldId id="489" r:id="rId55"/>
    <p:sldId id="490" r:id="rId56"/>
    <p:sldId id="473" r:id="rId57"/>
    <p:sldId id="422" r:id="rId5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882" autoAdjust="0"/>
  </p:normalViewPr>
  <p:slideViewPr>
    <p:cSldViewPr>
      <p:cViewPr varScale="1">
        <p:scale>
          <a:sx n="89" d="100"/>
          <a:sy n="89" d="100"/>
        </p:scale>
        <p:origin x="-82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5" y="65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8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31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资源数量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2008年</c:v>
                </c:pt>
                <c:pt idx="1">
                  <c:v>2009年</c:v>
                </c:pt>
                <c:pt idx="2">
                  <c:v>2010年</c:v>
                </c:pt>
                <c:pt idx="3">
                  <c:v>2011年</c:v>
                </c:pt>
                <c:pt idx="4">
                  <c:v>2012年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500000</c:v>
                </c:pt>
                <c:pt idx="1">
                  <c:v>750000</c:v>
                </c:pt>
                <c:pt idx="2">
                  <c:v>1000000</c:v>
                </c:pt>
                <c:pt idx="3">
                  <c:v>2000000</c:v>
                </c:pt>
                <c:pt idx="4">
                  <c:v>3000000</c:v>
                </c:pt>
              </c:numCache>
            </c:numRef>
          </c:val>
        </c:ser>
        <c:shape val="cylinder"/>
        <c:axId val="95022464"/>
        <c:axId val="95437952"/>
        <c:axId val="0"/>
      </c:bar3DChart>
      <c:catAx>
        <c:axId val="95022464"/>
        <c:scaling>
          <c:orientation val="minMax"/>
        </c:scaling>
        <c:axPos val="b"/>
        <c:tickLblPos val="nextTo"/>
        <c:crossAx val="95437952"/>
        <c:crosses val="autoZero"/>
        <c:auto val="1"/>
        <c:lblAlgn val="ctr"/>
        <c:lblOffset val="100"/>
      </c:catAx>
      <c:valAx>
        <c:axId val="95437952"/>
        <c:scaling>
          <c:orientation val="minMax"/>
        </c:scaling>
        <c:axPos val="l"/>
        <c:majorGridlines/>
        <c:numFmt formatCode="General" sourceLinked="1"/>
        <c:tickLblPos val="nextTo"/>
        <c:crossAx val="950224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54086-B55D-44C5-9F39-B132E1871A83}" type="datetimeFigureOut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C5B89-FA77-40EE-A86E-3C2711B479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C5B89-FA77-40EE-A86E-3C2711B479D8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ookscorp.com/libraries.html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ookscorp.com/libraries.html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E83-3927-4CAE-803E-FD69D3DC02C2}" type="datetime1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5D6-958F-4F37-B640-EB69ACFDE1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9A20-D3FE-4378-B3C0-4D1F7D047119}" type="datetime1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5D6-958F-4F37-B640-EB69ACFDE1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8C46-C5C5-4F83-BE43-6A6502240F98}" type="datetime1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5D6-958F-4F37-B640-EB69ACFDE1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735546"/>
            <a:ext cx="7920880" cy="378042"/>
          </a:xfr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2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329613"/>
            <a:ext cx="7920880" cy="315699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latin typeface="微软雅黑" pitchFamily="34" charset="-122"/>
                <a:ea typeface="微软雅黑" pitchFamily="34" charset="-122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latin typeface="+mn-ea"/>
                <a:ea typeface="+mn-ea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600">
                <a:latin typeface="楷体" pitchFamily="49" charset="-122"/>
                <a:ea typeface="楷体" pitchFamily="49" charset="-122"/>
              </a:defRPr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EC1FD-AC8F-4AE2-8FDA-B77324813626}" type="datetime1">
              <a:rPr lang="zh-CN" altLang="en-US" smtClean="0"/>
              <a:pPr/>
              <a:t>2013-11-08 Friday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771800" y="4767263"/>
            <a:ext cx="36004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D49A5-32E0-43C6-A857-5A3DBE59582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9144000" cy="428610"/>
            <a:chOff x="0" y="0"/>
            <a:chExt cx="9144000" cy="571480"/>
          </a:xfrm>
        </p:grpSpPr>
        <p:sp>
          <p:nvSpPr>
            <p:cNvPr id="16" name="矩形 15"/>
            <p:cNvSpPr/>
            <p:nvPr userDrawn="1"/>
          </p:nvSpPr>
          <p:spPr>
            <a:xfrm>
              <a:off x="0" y="0"/>
              <a:ext cx="2643174" cy="571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梯形 16"/>
            <p:cNvSpPr/>
            <p:nvPr userDrawn="1"/>
          </p:nvSpPr>
          <p:spPr>
            <a:xfrm>
              <a:off x="2285984" y="0"/>
              <a:ext cx="928694" cy="571480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3714744" y="0"/>
              <a:ext cx="5429256" cy="5714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梯形 18"/>
            <p:cNvSpPr/>
            <p:nvPr userDrawn="1"/>
          </p:nvSpPr>
          <p:spPr>
            <a:xfrm rot="10800000">
              <a:off x="3143240" y="0"/>
              <a:ext cx="928694" cy="57148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0"/>
              <a:ext cx="140824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3" name="Picture 2" descr="WorldeBookLibraryLogo1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16416" y="0"/>
            <a:ext cx="578468" cy="3893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1DC7-0574-4B1B-BE4F-D10C85427485}" type="datetime1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5D6-958F-4F37-B640-EB69ACFDE1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3888"/>
            <a:ext cx="8229600" cy="507702"/>
          </a:xfrm>
        </p:spPr>
        <p:txBody>
          <a:bodyPr>
            <a:normAutofit/>
          </a:bodyPr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65510"/>
            <a:ext cx="4038600" cy="3394472"/>
          </a:xfrm>
        </p:spPr>
        <p:txBody>
          <a:bodyPr>
            <a:normAutofit/>
          </a:bodyPr>
          <a:lstStyle>
            <a:lvl1pPr>
              <a:defRPr sz="20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2000">
                <a:latin typeface="楷体" pitchFamily="49" charset="-122"/>
                <a:ea typeface="楷体" pitchFamily="49" charset="-122"/>
              </a:defRPr>
            </a:lvl3pPr>
            <a:lvl4pPr>
              <a:defRPr sz="2000">
                <a:latin typeface="楷体" pitchFamily="49" charset="-122"/>
                <a:ea typeface="楷体" pitchFamily="49" charset="-122"/>
              </a:defRPr>
            </a:lvl4pPr>
            <a:lvl5pPr>
              <a:defRPr sz="2000">
                <a:latin typeface="楷体" pitchFamily="49" charset="-122"/>
                <a:ea typeface="楷体" pitchFamily="49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5510"/>
            <a:ext cx="4038600" cy="3394472"/>
          </a:xfr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zh-CN" altLang="en-US" sz="20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zh-CN" altLang="en-US" sz="2000" kern="1200" dirty="0" smtClean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zh-CN" altLang="en-US" sz="2000" kern="1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zh-CN" altLang="en-US" sz="2000" kern="12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zh-CN" altLang="en-US" sz="2000" kern="12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3A27-75E4-4D43-AF2E-8DF4CA63E086}" type="datetime1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5D6-958F-4F37-B640-EB69ACFDE1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0" y="0"/>
            <a:ext cx="9144000" cy="428610"/>
            <a:chOff x="0" y="0"/>
            <a:chExt cx="9144000" cy="428610"/>
          </a:xfrm>
        </p:grpSpPr>
        <p:grpSp>
          <p:nvGrpSpPr>
            <p:cNvPr id="9" name="组合 14"/>
            <p:cNvGrpSpPr/>
            <p:nvPr userDrawn="1"/>
          </p:nvGrpSpPr>
          <p:grpSpPr>
            <a:xfrm>
              <a:off x="0" y="0"/>
              <a:ext cx="9144000" cy="428610"/>
              <a:chOff x="0" y="0"/>
              <a:chExt cx="9144000" cy="571480"/>
            </a:xfrm>
          </p:grpSpPr>
          <p:sp>
            <p:nvSpPr>
              <p:cNvPr id="11" name="矩形 10"/>
              <p:cNvSpPr/>
              <p:nvPr userDrawn="1"/>
            </p:nvSpPr>
            <p:spPr>
              <a:xfrm>
                <a:off x="0" y="0"/>
                <a:ext cx="2643174" cy="57148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梯形 11"/>
              <p:cNvSpPr/>
              <p:nvPr userDrawn="1"/>
            </p:nvSpPr>
            <p:spPr>
              <a:xfrm>
                <a:off x="2285984" y="0"/>
                <a:ext cx="928694" cy="571480"/>
              </a:xfrm>
              <a:prstGeom prst="trapezoid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 userDrawn="1"/>
            </p:nvSpPr>
            <p:spPr>
              <a:xfrm>
                <a:off x="3714744" y="0"/>
                <a:ext cx="5429256" cy="57148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梯形 13"/>
              <p:cNvSpPr/>
              <p:nvPr userDrawn="1"/>
            </p:nvSpPr>
            <p:spPr>
              <a:xfrm rot="10800000">
                <a:off x="3143240" y="0"/>
                <a:ext cx="928694" cy="571480"/>
              </a:xfrm>
              <a:prstGeom prst="trapezoid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Picture 3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1520" y="0"/>
                <a:ext cx="1408240" cy="548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" name="Picture 4" descr="Libraries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20272" y="46969"/>
              <a:ext cx="1872208" cy="36454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3066-156B-4B2A-B079-AEE2AC5B4774}" type="datetime1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5D6-958F-4F37-B640-EB69ACFDE1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>
            <a:normAutofit/>
          </a:bodyPr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9348-384E-4874-A7DC-6A84F28884D1}" type="datetime1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5D6-958F-4F37-B640-EB69ACFDE1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0" y="0"/>
            <a:ext cx="9144000" cy="428610"/>
            <a:chOff x="0" y="0"/>
            <a:chExt cx="9144000" cy="571480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0"/>
              <a:ext cx="2643174" cy="571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梯形 7"/>
            <p:cNvSpPr/>
            <p:nvPr userDrawn="1"/>
          </p:nvSpPr>
          <p:spPr>
            <a:xfrm>
              <a:off x="2285984" y="0"/>
              <a:ext cx="928694" cy="571480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/>
          </p:nvSpPr>
          <p:spPr>
            <a:xfrm>
              <a:off x="3714744" y="0"/>
              <a:ext cx="5429256" cy="5714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梯形 9"/>
            <p:cNvSpPr/>
            <p:nvPr userDrawn="1"/>
          </p:nvSpPr>
          <p:spPr>
            <a:xfrm rot="10800000">
              <a:off x="3143240" y="0"/>
              <a:ext cx="928694" cy="57148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0"/>
              <a:ext cx="140824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2" name="Picture 4" descr="Libraries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6969"/>
            <a:ext cx="1872208" cy="36454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81CD7ED8-E291-4CE3-BE34-326C8FE51445}" type="datetime1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585F95D6-958F-4F37-B640-EB69ACFDE1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97738-A9F5-49F2-9129-89A54566E872}" type="datetime1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5D6-958F-4F37-B640-EB69ACFDE1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4A47-B645-478A-8D33-7BA23C50EBFF}" type="datetime1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F95D6-958F-4F37-B640-EB69ACFDE1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96DE-C81B-4DA3-B5C4-7FE16ACDF5CB}" type="datetime1">
              <a:rPr lang="zh-CN" altLang="en-US" smtClean="0"/>
              <a:pPr/>
              <a:t>2013-11-08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F95D6-958F-4F37-B640-EB69ACFDE1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elle@igroup.com.c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community.ebooklibrary.org/default.asp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community.ebooklibrary.org/view/tou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Elle Ning</a:t>
            </a:r>
          </a:p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中国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长煦信息技术咨询（上海）有限公司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学术部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产品经理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hlinkClick r:id="rId2"/>
              </a:rPr>
              <a:t>elle@igroup.com.cn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9144000" cy="571480"/>
            <a:chOff x="0" y="0"/>
            <a:chExt cx="9144000" cy="571480"/>
          </a:xfrm>
        </p:grpSpPr>
        <p:sp>
          <p:nvSpPr>
            <p:cNvPr id="6" name="矩形 5"/>
            <p:cNvSpPr/>
            <p:nvPr/>
          </p:nvSpPr>
          <p:spPr>
            <a:xfrm>
              <a:off x="0" y="0"/>
              <a:ext cx="2643174" cy="5714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梯形 6"/>
            <p:cNvSpPr/>
            <p:nvPr/>
          </p:nvSpPr>
          <p:spPr>
            <a:xfrm>
              <a:off x="2285984" y="0"/>
              <a:ext cx="928694" cy="571480"/>
            </a:xfrm>
            <a:prstGeom prst="trapezoid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714744" y="0"/>
              <a:ext cx="5429256" cy="5714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/>
            <p:cNvSpPr/>
            <p:nvPr/>
          </p:nvSpPr>
          <p:spPr>
            <a:xfrm rot="10800000">
              <a:off x="3143240" y="0"/>
              <a:ext cx="928694" cy="571480"/>
            </a:xfrm>
            <a:prstGeom prst="trapezoid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0"/>
              <a:ext cx="1408240" cy="461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矩形 11"/>
          <p:cNvSpPr/>
          <p:nvPr/>
        </p:nvSpPr>
        <p:spPr>
          <a:xfrm>
            <a:off x="3707904" y="134511"/>
            <a:ext cx="5436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World eBook Library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电子图书数据库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0658" name="Picture 2" descr="World Libra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995686"/>
            <a:ext cx="4286250" cy="466725"/>
          </a:xfrm>
          <a:prstGeom prst="rect">
            <a:avLst/>
          </a:prstGeom>
          <a:noFill/>
        </p:spPr>
      </p:pic>
      <p:sp>
        <p:nvSpPr>
          <p:cNvPr id="13" name="矩形 12"/>
          <p:cNvSpPr/>
          <p:nvPr/>
        </p:nvSpPr>
        <p:spPr>
          <a:xfrm>
            <a:off x="3203848" y="249974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数据库介绍与平台使用指南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	</a:t>
            </a:r>
            <a:r>
              <a:rPr lang="zh-CN" altLang="en-US" dirty="0" smtClean="0"/>
              <a:t>关于 </a:t>
            </a:r>
            <a:r>
              <a:rPr lang="en-US" altLang="zh-CN" dirty="0" smtClean="0"/>
              <a:t>World eBook Library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347614"/>
            <a:ext cx="7920880" cy="3156998"/>
          </a:xfrm>
        </p:spPr>
        <p:txBody>
          <a:bodyPr>
            <a:normAutofit/>
          </a:bodyPr>
          <a:lstStyle/>
          <a:p>
            <a:r>
              <a:rPr lang="zh-CN" altLang="en-US" b="1" u="sng" dirty="0" smtClean="0">
                <a:solidFill>
                  <a:srgbClr val="002060"/>
                </a:solidFill>
              </a:rPr>
              <a:t>个性化功能：</a:t>
            </a:r>
            <a:endParaRPr lang="en-US" altLang="zh-CN" b="1" u="sng" dirty="0" smtClean="0">
              <a:solidFill>
                <a:srgbClr val="002060"/>
              </a:solidFill>
            </a:endParaRPr>
          </a:p>
          <a:p>
            <a:pPr lvl="2"/>
            <a:r>
              <a:rPr lang="zh-CN" altLang="en-US" dirty="0" smtClean="0"/>
              <a:t>可下载到移动设备直接阅读 ；</a:t>
            </a:r>
          </a:p>
          <a:p>
            <a:pPr lvl="2"/>
            <a:r>
              <a:rPr lang="zh-CN" altLang="en-US" dirty="0" smtClean="0"/>
              <a:t>作者社会网络功能 </a:t>
            </a:r>
            <a:r>
              <a:rPr lang="en-US" altLang="zh-CN" dirty="0" smtClean="0"/>
              <a:t>:</a:t>
            </a:r>
          </a:p>
          <a:p>
            <a:pPr lvl="2"/>
            <a:r>
              <a:rPr lang="zh-CN" altLang="en-US" dirty="0" smtClean="0"/>
              <a:t>电子图书上传</a:t>
            </a:r>
          </a:p>
          <a:p>
            <a:pPr lvl="2"/>
            <a:r>
              <a:rPr lang="zh-CN" altLang="en-US" dirty="0" smtClean="0"/>
              <a:t>作者博客</a:t>
            </a:r>
          </a:p>
          <a:p>
            <a:pPr lvl="2"/>
            <a:r>
              <a:rPr lang="zh-CN" altLang="en-US" dirty="0" smtClean="0"/>
              <a:t>电子图书共享 </a:t>
            </a:r>
          </a:p>
          <a:p>
            <a:pPr lvl="2"/>
            <a:r>
              <a:rPr lang="zh-CN" altLang="en-US" dirty="0" smtClean="0"/>
              <a:t>推荐图书 </a:t>
            </a:r>
          </a:p>
          <a:p>
            <a:pPr lvl="2"/>
            <a:r>
              <a:rPr lang="zh-CN" altLang="en-US" dirty="0" smtClean="0"/>
              <a:t>添加标签</a:t>
            </a:r>
            <a:r>
              <a:rPr lang="en-US" altLang="zh-CN" dirty="0" smtClean="0"/>
              <a:t>,</a:t>
            </a:r>
            <a:r>
              <a:rPr lang="zh-CN" altLang="en-US" dirty="0" smtClean="0"/>
              <a:t>文件打印</a:t>
            </a:r>
            <a:r>
              <a:rPr lang="en-US" altLang="zh-CN" dirty="0" smtClean="0"/>
              <a:t>, </a:t>
            </a:r>
            <a:r>
              <a:rPr lang="zh-CN" altLang="en-US" dirty="0" smtClean="0"/>
              <a:t>高亮显示</a:t>
            </a:r>
            <a:r>
              <a:rPr lang="en-US" altLang="zh-CN" dirty="0" smtClean="0"/>
              <a:t>,</a:t>
            </a:r>
            <a:r>
              <a:rPr lang="zh-CN" altLang="en-US" dirty="0" smtClean="0"/>
              <a:t>书签与批注</a:t>
            </a:r>
          </a:p>
          <a:p>
            <a:pPr lvl="2"/>
            <a:r>
              <a:rPr lang="zh-CN" altLang="en-US" dirty="0" smtClean="0"/>
              <a:t>个人书架，按书单进行管理</a:t>
            </a:r>
          </a:p>
          <a:p>
            <a:endParaRPr lang="zh-CN" altLang="en-US" dirty="0"/>
          </a:p>
        </p:txBody>
      </p:sp>
      <p:grpSp>
        <p:nvGrpSpPr>
          <p:cNvPr id="5" name="组合 21"/>
          <p:cNvGrpSpPr>
            <a:grpSpLocks/>
          </p:cNvGrpSpPr>
          <p:nvPr/>
        </p:nvGrpSpPr>
        <p:grpSpPr bwMode="auto">
          <a:xfrm>
            <a:off x="6660233" y="2895011"/>
            <a:ext cx="882296" cy="910167"/>
            <a:chOff x="7994658" y="2844428"/>
            <a:chExt cx="1213209" cy="1588482"/>
          </a:xfrm>
        </p:grpSpPr>
        <p:pic>
          <p:nvPicPr>
            <p:cNvPr id="6" name="Picture 23" descr="index7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28806" y="2844428"/>
              <a:ext cx="940035" cy="83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7994658" y="3788328"/>
              <a:ext cx="1213209" cy="644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Calibri" pitchFamily="34" charset="0"/>
                </a:rPr>
                <a:t>PC</a:t>
              </a:r>
            </a:p>
          </p:txBody>
        </p:sp>
      </p:grpSp>
      <p:grpSp>
        <p:nvGrpSpPr>
          <p:cNvPr id="8" name="组合 20"/>
          <p:cNvGrpSpPr>
            <a:grpSpLocks/>
          </p:cNvGrpSpPr>
          <p:nvPr/>
        </p:nvGrpSpPr>
        <p:grpSpPr bwMode="auto">
          <a:xfrm>
            <a:off x="7981206" y="4106416"/>
            <a:ext cx="839266" cy="677044"/>
            <a:chOff x="7812782" y="1476276"/>
            <a:chExt cx="1155383" cy="1180624"/>
          </a:xfrm>
        </p:grpSpPr>
        <p:pic>
          <p:nvPicPr>
            <p:cNvPr id="9" name="Picture 24" descr="index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12782" y="1476276"/>
              <a:ext cx="1155383" cy="860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7"/>
            <p:cNvSpPr txBox="1">
              <a:spLocks noChangeArrowheads="1"/>
            </p:cNvSpPr>
            <p:nvPr/>
          </p:nvSpPr>
          <p:spPr bwMode="auto">
            <a:xfrm>
              <a:off x="8028806" y="2340372"/>
              <a:ext cx="694500" cy="31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Laptop</a:t>
              </a:r>
            </a:p>
          </p:txBody>
        </p:sp>
      </p:grpSp>
      <p:grpSp>
        <p:nvGrpSpPr>
          <p:cNvPr id="11" name="组合 19"/>
          <p:cNvGrpSpPr>
            <a:grpSpLocks/>
          </p:cNvGrpSpPr>
          <p:nvPr/>
        </p:nvGrpSpPr>
        <p:grpSpPr bwMode="auto">
          <a:xfrm>
            <a:off x="6397031" y="4024516"/>
            <a:ext cx="896908" cy="758944"/>
            <a:chOff x="7514291" y="0"/>
            <a:chExt cx="1234595" cy="1324640"/>
          </a:xfrm>
        </p:grpSpPr>
        <p:pic>
          <p:nvPicPr>
            <p:cNvPr id="12" name="Picture 25" descr="index2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86299" y="0"/>
              <a:ext cx="1162587" cy="1015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7514291" y="1008112"/>
              <a:ext cx="1139288" cy="31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Sony Reader</a:t>
              </a:r>
            </a:p>
          </p:txBody>
        </p:sp>
      </p:grpSp>
      <p:grpSp>
        <p:nvGrpSpPr>
          <p:cNvPr id="14" name="组合 25"/>
          <p:cNvGrpSpPr>
            <a:grpSpLocks/>
          </p:cNvGrpSpPr>
          <p:nvPr/>
        </p:nvGrpSpPr>
        <p:grpSpPr bwMode="auto">
          <a:xfrm>
            <a:off x="5604943" y="1538376"/>
            <a:ext cx="721676" cy="739835"/>
            <a:chOff x="9234379" y="1509846"/>
            <a:chExt cx="994177" cy="1291070"/>
          </a:xfrm>
        </p:grpSpPr>
        <p:pic>
          <p:nvPicPr>
            <p:cNvPr id="15" name="Picture 37" descr="index3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34379" y="1509846"/>
              <a:ext cx="994177" cy="987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9396958" y="2484388"/>
              <a:ext cx="641794" cy="31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Kindle</a:t>
              </a:r>
            </a:p>
          </p:txBody>
        </p:sp>
      </p:grpSp>
      <p:grpSp>
        <p:nvGrpSpPr>
          <p:cNvPr id="17" name="组合 23"/>
          <p:cNvGrpSpPr>
            <a:grpSpLocks/>
          </p:cNvGrpSpPr>
          <p:nvPr/>
        </p:nvGrpSpPr>
        <p:grpSpPr bwMode="auto">
          <a:xfrm>
            <a:off x="5028878" y="4060916"/>
            <a:ext cx="883073" cy="722544"/>
            <a:chOff x="7740774" y="5724748"/>
            <a:chExt cx="1215519" cy="1260252"/>
          </a:xfrm>
        </p:grpSpPr>
        <p:pic>
          <p:nvPicPr>
            <p:cNvPr id="18" name="Picture 39" descr="index5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40774" y="5724748"/>
              <a:ext cx="1032870" cy="970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7761782" y="6668472"/>
              <a:ext cx="1194511" cy="31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Smart-Phone</a:t>
              </a:r>
            </a:p>
          </p:txBody>
        </p:sp>
      </p:grpSp>
      <p:grpSp>
        <p:nvGrpSpPr>
          <p:cNvPr id="20" name="组合 24"/>
          <p:cNvGrpSpPr>
            <a:grpSpLocks/>
          </p:cNvGrpSpPr>
          <p:nvPr/>
        </p:nvGrpSpPr>
        <p:grpSpPr bwMode="auto">
          <a:xfrm>
            <a:off x="6685063" y="1525505"/>
            <a:ext cx="721676" cy="722544"/>
            <a:chOff x="9036918" y="0"/>
            <a:chExt cx="994397" cy="1260252"/>
          </a:xfrm>
        </p:grpSpPr>
        <p:pic>
          <p:nvPicPr>
            <p:cNvPr id="21" name="Picture 41" descr="index6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252942" y="0"/>
              <a:ext cx="685457" cy="945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9036918" y="943724"/>
              <a:ext cx="994397" cy="31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Blackberry</a:t>
              </a:r>
            </a:p>
          </p:txBody>
        </p:sp>
      </p:grpSp>
      <p:grpSp>
        <p:nvGrpSpPr>
          <p:cNvPr id="23" name="组合 26"/>
          <p:cNvGrpSpPr>
            <a:grpSpLocks/>
          </p:cNvGrpSpPr>
          <p:nvPr/>
        </p:nvGrpSpPr>
        <p:grpSpPr bwMode="auto">
          <a:xfrm>
            <a:off x="7837190" y="1491630"/>
            <a:ext cx="936104" cy="677044"/>
            <a:chOff x="9151624" y="2988444"/>
            <a:chExt cx="1289364" cy="1180624"/>
          </a:xfrm>
        </p:grpSpPr>
        <p:pic>
          <p:nvPicPr>
            <p:cNvPr id="24" name="Picture 34" descr="ipad-ibook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151624" y="2988444"/>
              <a:ext cx="1289364" cy="819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9499525" y="3852540"/>
              <a:ext cx="484566" cy="31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iPad</a:t>
              </a:r>
            </a:p>
          </p:txBody>
        </p:sp>
      </p:grpSp>
      <p:grpSp>
        <p:nvGrpSpPr>
          <p:cNvPr id="26" name="组合 22"/>
          <p:cNvGrpSpPr>
            <a:grpSpLocks/>
          </p:cNvGrpSpPr>
          <p:nvPr/>
        </p:nvGrpSpPr>
        <p:grpSpPr bwMode="auto">
          <a:xfrm>
            <a:off x="7740352" y="2902818"/>
            <a:ext cx="819667" cy="677044"/>
            <a:chOff x="7812782" y="4356596"/>
            <a:chExt cx="1127642" cy="1180624"/>
          </a:xfrm>
        </p:grpSpPr>
        <p:pic>
          <p:nvPicPr>
            <p:cNvPr id="27" name="Picture 36" descr="iphoneaf.jp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28806" y="4356596"/>
              <a:ext cx="780150" cy="81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18"/>
            <p:cNvSpPr txBox="1">
              <a:spLocks noChangeArrowheads="1"/>
            </p:cNvSpPr>
            <p:nvPr/>
          </p:nvSpPr>
          <p:spPr bwMode="auto">
            <a:xfrm>
              <a:off x="7812782" y="5220692"/>
              <a:ext cx="1127642" cy="316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>
                  <a:latin typeface="Calibri" pitchFamily="34" charset="0"/>
                </a:rPr>
                <a:t>iPhone/iPod</a:t>
              </a:r>
            </a:p>
          </p:txBody>
        </p:sp>
      </p:grpSp>
      <p:pic>
        <p:nvPicPr>
          <p:cNvPr id="29" name="Picture 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7584" y="1851670"/>
            <a:ext cx="791815" cy="162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您将会了解到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9622"/>
            <a:ext cx="5688632" cy="315699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关于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World eBook Library</a:t>
            </a:r>
          </a:p>
          <a:p>
            <a:r>
              <a:rPr lang="en-US" altLang="zh-CN" dirty="0" smtClean="0"/>
              <a:t>2	</a:t>
            </a:r>
            <a:r>
              <a:rPr lang="zh-CN" altLang="en-US" dirty="0" smtClean="0"/>
              <a:t>如何使用</a:t>
            </a:r>
            <a:r>
              <a:rPr lang="en-US" altLang="zh-CN" dirty="0" smtClean="0"/>
              <a:t>World eBook Library</a:t>
            </a: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数据库主页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登录与注册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资源浏览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资源检索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资源下载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在线阅读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个性化功能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2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其它服务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19622"/>
            <a:ext cx="4430015" cy="281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460776"/>
            <a:ext cx="3168352" cy="168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	</a:t>
            </a:r>
            <a:r>
              <a:rPr lang="zh-CN" altLang="en-US" dirty="0" smtClean="0"/>
              <a:t>如何使用 </a:t>
            </a:r>
            <a:r>
              <a:rPr lang="en-US" altLang="zh-CN" dirty="0" smtClean="0"/>
              <a:t>World eBook Library</a:t>
            </a:r>
            <a:r>
              <a:rPr lang="zh-CN" altLang="en-US" dirty="0" smtClean="0"/>
              <a:t>平台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347614"/>
            <a:ext cx="7920880" cy="3156998"/>
          </a:xfrm>
        </p:spPr>
        <p:txBody>
          <a:bodyPr/>
          <a:lstStyle/>
          <a:p>
            <a:r>
              <a:rPr lang="en-US" altLang="zh-CN" b="1" u="sng" dirty="0" smtClean="0">
                <a:solidFill>
                  <a:srgbClr val="002060"/>
                </a:solidFill>
              </a:rPr>
              <a:t>WEL</a:t>
            </a:r>
            <a:r>
              <a:rPr lang="zh-CN" altLang="en-US" b="1" u="sng" dirty="0" smtClean="0">
                <a:solidFill>
                  <a:srgbClr val="002060"/>
                </a:solidFill>
              </a:rPr>
              <a:t>平台特点：</a:t>
            </a:r>
            <a:r>
              <a:rPr lang="zh-CN" altLang="en-US" dirty="0" smtClean="0"/>
              <a:t>最便捷、最简单、最快速的资源获取通道</a:t>
            </a:r>
          </a:p>
          <a:p>
            <a:pPr lvl="2"/>
            <a:r>
              <a:rPr lang="zh-CN" altLang="en-US" dirty="0" smtClean="0"/>
              <a:t>一个检索入口，连接</a:t>
            </a:r>
            <a:r>
              <a:rPr lang="en-US" altLang="zh-CN" dirty="0" smtClean="0"/>
              <a:t>3,000,000</a:t>
            </a:r>
            <a:r>
              <a:rPr lang="zh-CN" altLang="en-US" dirty="0" smtClean="0"/>
              <a:t>种资源，</a:t>
            </a:r>
            <a:r>
              <a:rPr lang="zh-CN" altLang="en-US" b="1" dirty="0" smtClean="0"/>
              <a:t>让资源检索不再是海底捞针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2"/>
            <a:r>
              <a:rPr lang="zh-CN" altLang="en-US" b="1" dirty="0" smtClean="0"/>
              <a:t>用户友好的平台界面</a:t>
            </a:r>
            <a:r>
              <a:rPr lang="zh-CN" altLang="en-US" dirty="0" smtClean="0"/>
              <a:t>，</a:t>
            </a:r>
            <a:r>
              <a:rPr lang="zh-CN" altLang="en-US" b="1" dirty="0" smtClean="0"/>
              <a:t>分类层次清晰</a:t>
            </a:r>
            <a:r>
              <a:rPr lang="zh-CN" altLang="en-US" dirty="0" smtClean="0"/>
              <a:t>，让资源浏览和检索变得更简单；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高级检索与简单检索两种检索，</a:t>
            </a:r>
            <a:r>
              <a:rPr lang="zh-CN" altLang="en-US" b="1" dirty="0" smtClean="0"/>
              <a:t>适合不同层次的检索需求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所有资源均可下载到本地，适用于各种电子书阅读器，从此可随身携带</a:t>
            </a:r>
            <a:r>
              <a:rPr lang="en-US" altLang="zh-CN" dirty="0" smtClean="0"/>
              <a:t>3,000,000</a:t>
            </a:r>
            <a:r>
              <a:rPr lang="zh-CN" altLang="en-US" dirty="0" smtClean="0"/>
              <a:t>种资源，犹如将图书馆随身携带；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个性化服务功能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您将会了解到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9622"/>
            <a:ext cx="5688632" cy="315699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关于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World eBook Library</a:t>
            </a:r>
          </a:p>
          <a:p>
            <a:r>
              <a:rPr lang="en-US" altLang="zh-CN" dirty="0" smtClean="0"/>
              <a:t>2	</a:t>
            </a:r>
            <a:r>
              <a:rPr lang="zh-CN" altLang="en-US" dirty="0" smtClean="0"/>
              <a:t>如何使用</a:t>
            </a:r>
            <a:r>
              <a:rPr lang="en-US" altLang="zh-CN" dirty="0" smtClean="0"/>
              <a:t>World eBook Library</a:t>
            </a:r>
          </a:p>
          <a:p>
            <a:pPr lvl="2"/>
            <a:r>
              <a:rPr lang="zh-CN" altLang="en-US" dirty="0" smtClean="0"/>
              <a:t>数据库主页</a:t>
            </a:r>
            <a:endParaRPr lang="en-US" altLang="zh-CN" dirty="0" smtClean="0"/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登录与注册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资源浏览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资源检索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资源下载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在线阅读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个性化功能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2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关于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World eBook Library</a:t>
            </a:r>
          </a:p>
          <a:p>
            <a:pPr>
              <a:buNone/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347614"/>
            <a:ext cx="4255451" cy="300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874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6732240" y="0"/>
            <a:ext cx="1152128" cy="26749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701" name="AutoShape 5"/>
          <p:cNvSpPr>
            <a:spLocks noChangeArrowheads="1"/>
          </p:cNvSpPr>
          <p:nvPr/>
        </p:nvSpPr>
        <p:spPr bwMode="auto">
          <a:xfrm>
            <a:off x="6012160" y="699542"/>
            <a:ext cx="2664296" cy="1008112"/>
          </a:xfrm>
          <a:prstGeom prst="wedgeRectCallout">
            <a:avLst>
              <a:gd name="adj1" fmla="val -18254"/>
              <a:gd name="adj2" fmla="val -90033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1"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My Account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：个人账户登录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2"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Register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：注册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3"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Help: 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帮助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页面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 	Select  Language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：选择显示语言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Char char="3"/>
            </a:pPr>
            <a:endParaRPr lang="zh-CN" altLang="en-US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992888" cy="505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940152" y="0"/>
            <a:ext cx="1584176" cy="12347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588224" y="411510"/>
            <a:ext cx="2412702" cy="864096"/>
          </a:xfrm>
          <a:prstGeom prst="wedgeRectCallout">
            <a:avLst>
              <a:gd name="adj1" fmla="val -18254"/>
              <a:gd name="adj2" fmla="val -90033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注册用户登录平台后，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My Account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将变为欢迎状态，并显示您的用户名。点击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Logout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可退出系统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555526"/>
            <a:ext cx="5112568" cy="24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51520" y="195486"/>
            <a:ext cx="3456384" cy="288032"/>
          </a:xfrm>
          <a:prstGeom prst="wedgeRectCallout">
            <a:avLst>
              <a:gd name="adj1" fmla="val -12647"/>
              <a:gd name="adj2" fmla="val 13032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使用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Google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翻译功能，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72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个显示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语种供参考选择</a:t>
            </a:r>
            <a:endParaRPr lang="zh-CN" altLang="en-US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7734"/>
            <a:ext cx="4624289" cy="2329765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5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AutoShape 3"/>
          <p:cNvSpPr>
            <a:spLocks noChangeArrowheads="1"/>
          </p:cNvSpPr>
          <p:nvPr/>
        </p:nvSpPr>
        <p:spPr bwMode="auto">
          <a:xfrm>
            <a:off x="2555776" y="1563638"/>
            <a:ext cx="5112568" cy="2880320"/>
          </a:xfrm>
          <a:prstGeom prst="wedgeRectCallout">
            <a:avLst>
              <a:gd name="adj1" fmla="val -26114"/>
              <a:gd name="adj2" fmla="val -66509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导航栏功能项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 4   </a:t>
            </a:r>
            <a:r>
              <a:rPr lang="en-US" altLang="zh-CN" sz="1200" b="1" u="sng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Home</a:t>
            </a:r>
            <a:r>
              <a:rPr lang="zh-CN" altLang="en-US" sz="1200" b="1" u="sng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：主页（返回主页）；</a:t>
            </a:r>
            <a:endParaRPr lang="en-US" altLang="zh-CN" sz="1200" b="1" u="sng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Books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：按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Collection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浏览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图书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6   Browse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：按作者、题名、学科、语种浏览图书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7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Search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：高级检索；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8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Support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：服务支持；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9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About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Us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：关于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WeL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10 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Get Published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：出版您的作品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11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Blog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：互动交流平台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；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12   Most Popular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：查看最流行的图书（按国家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/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学校）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13   New Release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：新发布的图书（指用户发布自己的产权作品）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14   Top Picks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：优选图书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endParaRPr lang="zh-CN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539552" y="843558"/>
            <a:ext cx="4680520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131590"/>
            <a:ext cx="3096344" cy="28803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092280" y="1491630"/>
            <a:ext cx="1080120" cy="288032"/>
          </a:xfrm>
          <a:prstGeom prst="wedgeRectCallout">
            <a:avLst>
              <a:gd name="adj1" fmla="val -30398"/>
              <a:gd name="adj2" fmla="val -109421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快速检索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25" y="0"/>
            <a:ext cx="91258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6732240" y="627534"/>
            <a:ext cx="1656184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722" name="AutoShape 2"/>
          <p:cNvSpPr>
            <a:spLocks noChangeArrowheads="1"/>
          </p:cNvSpPr>
          <p:nvPr/>
        </p:nvSpPr>
        <p:spPr bwMode="auto">
          <a:xfrm>
            <a:off x="6516216" y="1347615"/>
            <a:ext cx="2457326" cy="936104"/>
          </a:xfrm>
          <a:prstGeom prst="wedgeRectCallout">
            <a:avLst>
              <a:gd name="adj1" fmla="val -30398"/>
              <a:gd name="adj2" fmla="val -109421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管理您的账户：</a:t>
            </a: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11  My Dashboard: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个人账户管理；</a:t>
            </a: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12  Get Published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：在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WEL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上出版您的作品；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3688" y="1707654"/>
            <a:ext cx="1152128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339752" y="1275606"/>
            <a:ext cx="1368152" cy="288032"/>
          </a:xfrm>
          <a:prstGeom prst="wedgeRectCallout">
            <a:avLst>
              <a:gd name="adj1" fmla="val -25472"/>
              <a:gd name="adj2" fmla="val 9473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所在机构名称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83568" y="2643758"/>
            <a:ext cx="8064896" cy="249974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5868144" y="4155926"/>
            <a:ext cx="3024336" cy="288032"/>
          </a:xfrm>
          <a:prstGeom prst="wedgeRectCallout">
            <a:avLst>
              <a:gd name="adj1" fmla="val -52545"/>
              <a:gd name="adj2" fmla="val -17049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WEL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数据库平台视频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教程，可下载观看</a:t>
            </a:r>
            <a:endParaRPr lang="zh-CN" altLang="en-US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63688" y="2067694"/>
            <a:ext cx="1656184" cy="144016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3635896" y="2211710"/>
            <a:ext cx="1368152" cy="288032"/>
          </a:xfrm>
          <a:prstGeom prst="wedgeRectCallout">
            <a:avLst>
              <a:gd name="adj1" fmla="val -63414"/>
              <a:gd name="adj2" fmla="val -67619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访问截止时间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您将会了解到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9622"/>
            <a:ext cx="5688632" cy="315699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1	</a:t>
            </a:r>
            <a:r>
              <a:rPr lang="zh-CN" altLang="en-US" dirty="0" smtClean="0"/>
              <a:t>关于</a:t>
            </a:r>
            <a:r>
              <a:rPr lang="en-US" altLang="zh-CN" dirty="0" smtClean="0"/>
              <a:t>World eBook Library</a:t>
            </a:r>
          </a:p>
          <a:p>
            <a:r>
              <a:rPr lang="en-US" altLang="zh-CN" dirty="0" smtClean="0"/>
              <a:t>2	</a:t>
            </a:r>
            <a:r>
              <a:rPr lang="zh-CN" altLang="en-US" dirty="0" smtClean="0"/>
              <a:t>如何使用</a:t>
            </a:r>
            <a:r>
              <a:rPr lang="en-US" altLang="zh-CN" dirty="0" smtClean="0"/>
              <a:t>World eBook Library</a:t>
            </a:r>
          </a:p>
          <a:p>
            <a:pPr lvl="2"/>
            <a:r>
              <a:rPr lang="zh-CN" altLang="en-US" dirty="0" smtClean="0"/>
              <a:t>数据库主页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登录与注册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资源浏览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资源检索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资源下载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在线阅读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个性化功能</a:t>
            </a:r>
            <a:endParaRPr lang="en-US" altLang="zh-CN" dirty="0" smtClean="0"/>
          </a:p>
          <a:p>
            <a:pPr marL="342900" lvl="2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其它服务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43558"/>
            <a:ext cx="3871038" cy="365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65"/>
            <a:ext cx="4067944" cy="48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5486"/>
            <a:ext cx="3973292" cy="49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211960" y="2715766"/>
            <a:ext cx="1368152" cy="288032"/>
          </a:xfrm>
          <a:prstGeom prst="wedgeRectCallout">
            <a:avLst>
              <a:gd name="adj1" fmla="val -58696"/>
              <a:gd name="adj2" fmla="val -20954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优秀作品推荐</a:t>
            </a:r>
            <a:endParaRPr lang="zh-CN" altLang="en-US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您将会了解到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9622"/>
            <a:ext cx="5688632" cy="315699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关于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World eBook Library</a:t>
            </a:r>
          </a:p>
          <a:p>
            <a:r>
              <a:rPr lang="en-US" altLang="zh-CN" dirty="0" smtClean="0"/>
              <a:t>2	</a:t>
            </a:r>
            <a:r>
              <a:rPr lang="zh-CN" altLang="en-US" dirty="0" smtClean="0"/>
              <a:t>如何使用</a:t>
            </a:r>
            <a:r>
              <a:rPr lang="en-US" altLang="zh-CN" dirty="0" smtClean="0"/>
              <a:t>World eBook Library</a:t>
            </a: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数据库主页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登录与注册</a:t>
            </a:r>
            <a:endParaRPr lang="en-US" altLang="zh-CN" dirty="0" smtClean="0"/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资源浏览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资源检索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资源下载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在线阅读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个性化功能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2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其它服务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07654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34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79712" y="2355726"/>
            <a:ext cx="2304256" cy="18002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283968" y="3867894"/>
            <a:ext cx="3744416" cy="648072"/>
          </a:xfrm>
          <a:prstGeom prst="wedgeRectCallout">
            <a:avLst>
              <a:gd name="adj1" fmla="val -46020"/>
              <a:gd name="adj2" fmla="val -135463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如果已经注册，可点击“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My 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Dashboard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用注册账号登录系统，未注册用户点击“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Register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”注册用户账号，可获得个性化服务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34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051720" y="2427734"/>
            <a:ext cx="2304256" cy="180020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839744" y="1347614"/>
            <a:ext cx="2304256" cy="432048"/>
          </a:xfrm>
          <a:prstGeom prst="wedgeRectCallout">
            <a:avLst>
              <a:gd name="adj1" fmla="val -34533"/>
              <a:gd name="adj2" fmla="val -16888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  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未注册用户，关闭登录窗口，回到之前页面注册。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732240" y="555526"/>
            <a:ext cx="720080" cy="26749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0" y="0"/>
            <a:ext cx="9144000" cy="9996914"/>
            <a:chOff x="0" y="0"/>
            <a:chExt cx="9144000" cy="9996914"/>
          </a:xfrm>
        </p:grpSpPr>
        <p:pic>
          <p:nvPicPr>
            <p:cNvPr id="18637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9143999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637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76006"/>
              <a:ext cx="9144000" cy="5120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7842 L 0.00799 -0.971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您将会了解到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9622"/>
            <a:ext cx="5688632" cy="315699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关于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World eBook Library</a:t>
            </a:r>
          </a:p>
          <a:p>
            <a:r>
              <a:rPr lang="en-US" altLang="zh-CN" dirty="0" smtClean="0"/>
              <a:t>2	</a:t>
            </a:r>
            <a:r>
              <a:rPr lang="zh-CN" altLang="en-US" dirty="0" smtClean="0"/>
              <a:t>如何使用</a:t>
            </a:r>
            <a:r>
              <a:rPr lang="en-US" altLang="zh-CN" dirty="0" smtClean="0"/>
              <a:t>World eBook Library</a:t>
            </a: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数据库主页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登录与注册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资源浏览</a:t>
            </a:r>
            <a:endParaRPr lang="en-US" altLang="zh-CN" dirty="0" smtClean="0"/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资源检索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资源下载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在线阅读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个性化功能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2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其它服务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673" y="1275606"/>
            <a:ext cx="4491327" cy="32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6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59632" y="771550"/>
            <a:ext cx="504056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9102" y="972650"/>
            <a:ext cx="1368152" cy="100811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79512" y="2067694"/>
            <a:ext cx="2160240" cy="288032"/>
          </a:xfrm>
          <a:prstGeom prst="wedgeRectCallout">
            <a:avLst>
              <a:gd name="adj1" fmla="val 25202"/>
              <a:gd name="adj2" fmla="val -11615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资源浏览：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按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Collection 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浏览</a:t>
            </a:r>
            <a:endParaRPr lang="zh-CN" altLang="en-US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7534"/>
            <a:ext cx="2736304" cy="287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7494"/>
            <a:ext cx="5260106" cy="442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528" y="3579862"/>
            <a:ext cx="3528392" cy="1368152"/>
          </a:xfrm>
          <a:prstGeom prst="wedgeRectCallout">
            <a:avLst>
              <a:gd name="adj1" fmla="val 9185"/>
              <a:gd name="adj2" fmla="val -61114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 Featured Collections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：特色专辑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 Academic Collections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：学科专辑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 Author Community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：作家专辑（指用户上传的自由知识产权作品）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4 </a:t>
            </a:r>
            <a:r>
              <a:rPr lang="en-US" altLang="zh-CN" sz="1200" dirty="0" err="1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ebook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Library Collection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：主题专辑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5 Journal and Magazine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：期刊与杂志专集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6 Educational Videos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：教学视频课件专辑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zh-CN" altLang="en-US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23728" y="1563638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203848" y="1779662"/>
            <a:ext cx="504056" cy="43204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416329" cy="163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59632" y="555526"/>
            <a:ext cx="576064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31640" y="843558"/>
            <a:ext cx="1440160" cy="64807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79789"/>
            <a:ext cx="3355901" cy="296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115616" y="1707654"/>
            <a:ext cx="2376264" cy="504056"/>
          </a:xfrm>
          <a:prstGeom prst="wedgeRectCallout">
            <a:avLst>
              <a:gd name="adj1" fmla="val 3924"/>
              <a:gd name="adj2" fmla="val -10868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资源浏览：按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作者、书名、学科、语种查看图书</a:t>
            </a:r>
            <a:endParaRPr lang="zh-CN" altLang="en-US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2211710"/>
            <a:ext cx="3690289" cy="293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55526"/>
            <a:ext cx="731524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03648" y="1203598"/>
            <a:ext cx="323528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1275606"/>
            <a:ext cx="1188640" cy="288032"/>
          </a:xfrm>
          <a:prstGeom prst="wedgeRectCallout">
            <a:avLst>
              <a:gd name="adj1" fmla="val 72344"/>
              <a:gd name="adj2" fmla="val -3509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点击“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-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”收起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75656" y="3435846"/>
            <a:ext cx="323528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67544" y="4011910"/>
            <a:ext cx="1188640" cy="288032"/>
          </a:xfrm>
          <a:prstGeom prst="wedgeRectCallout">
            <a:avLst>
              <a:gd name="adj1" fmla="val 37639"/>
              <a:gd name="adj2" fmla="val -185282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点击“</a:t>
            </a: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”展开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0" y="1707654"/>
            <a:ext cx="1547664" cy="1224136"/>
          </a:xfrm>
          <a:prstGeom prst="wedgeRectCallout">
            <a:avLst>
              <a:gd name="adj1" fmla="val 58134"/>
              <a:gd name="adj2" fmla="val 19466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树状组织分类：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特色专集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学科分类专集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用户上传专集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主题专集</a:t>
            </a:r>
            <a:endParaRPr lang="en-US" altLang="zh-CN" sz="1200" dirty="0" smtClean="0">
              <a:solidFill>
                <a:srgbClr val="00206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</a:pP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期刊与杂志专集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8035925" y="1347614"/>
            <a:ext cx="1108075" cy="361950"/>
          </a:xfrm>
          <a:prstGeom prst="wedgeRectCallout">
            <a:avLst>
              <a:gd name="adj1" fmla="val -71847"/>
              <a:gd name="adj2" fmla="val 49472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资源简介</a:t>
            </a:r>
            <a:endParaRPr kumimoji="0" lang="zh-C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668344" y="2859782"/>
            <a:ext cx="1108075" cy="361950"/>
          </a:xfrm>
          <a:prstGeom prst="wedgeRectCallout">
            <a:avLst>
              <a:gd name="adj1" fmla="val -44611"/>
              <a:gd name="adj2" fmla="val 9964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资源列表</a:t>
            </a:r>
            <a:endParaRPr kumimoji="0" lang="zh-CN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您将会了解到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9622"/>
            <a:ext cx="5688632" cy="315699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1	</a:t>
            </a:r>
            <a:r>
              <a:rPr lang="zh-CN" altLang="en-US" dirty="0" smtClean="0"/>
              <a:t>关于</a:t>
            </a:r>
            <a:r>
              <a:rPr lang="en-US" altLang="zh-CN" dirty="0" smtClean="0"/>
              <a:t>World eBook Library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2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如何使用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World eBook Library</a:t>
            </a: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数据库主页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登录与注册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资源浏览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资源检索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资源下载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在线阅读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个性化功能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2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其它服务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5" name="Picture 2" descr="WorldeBookLibraryLog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283718"/>
            <a:ext cx="3563888" cy="23987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资源浏览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b="1" dirty="0" smtClean="0"/>
              <a:t>按照学科分类浏览：以“</a:t>
            </a:r>
            <a:r>
              <a:rPr lang="en-US" altLang="zh-CN" b="1" dirty="0" smtClean="0"/>
              <a:t>Anthropology</a:t>
            </a:r>
            <a:r>
              <a:rPr lang="zh-CN" altLang="zh-CN" b="1" dirty="0" smtClean="0"/>
              <a:t>”为例</a:t>
            </a:r>
            <a:endParaRPr lang="en-US" altLang="zh-CN" b="1" dirty="0" smtClean="0"/>
          </a:p>
          <a:p>
            <a:pPr lvl="2"/>
            <a:r>
              <a:rPr lang="en-US" altLang="zh-CN" dirty="0" smtClean="0"/>
              <a:t>1</a:t>
            </a:r>
            <a:r>
              <a:rPr lang="zh-CN" altLang="zh-CN" dirty="0" smtClean="0"/>
              <a:t>点击</a:t>
            </a:r>
            <a:r>
              <a:rPr lang="en-US" altLang="zh-CN" dirty="0" smtClean="0"/>
              <a:t> </a:t>
            </a:r>
            <a:r>
              <a:rPr lang="en-US" altLang="zh-CN" dirty="0" smtClean="0"/>
              <a:t>Anthropology </a:t>
            </a:r>
            <a:r>
              <a:rPr lang="zh-CN" altLang="zh-CN" dirty="0" smtClean="0"/>
              <a:t>链接</a:t>
            </a:r>
            <a:r>
              <a:rPr lang="zh-CN" altLang="zh-CN" dirty="0" smtClean="0"/>
              <a:t>，打开该学科资源链接；</a:t>
            </a:r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endParaRPr lang="en-US" altLang="zh-CN" dirty="0" smtClean="0"/>
          </a:p>
          <a:p>
            <a:pPr lvl="2"/>
            <a:r>
              <a:rPr lang="en-US" altLang="zh-CN" dirty="0" smtClean="0"/>
              <a:t>2 </a:t>
            </a:r>
            <a:r>
              <a:rPr lang="zh-CN" altLang="zh-CN" dirty="0" smtClean="0"/>
              <a:t>学科专辑页面</a:t>
            </a:r>
          </a:p>
          <a:p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048003"/>
            <a:ext cx="2592288" cy="309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6392"/>
            <a:ext cx="4772197" cy="471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79512" y="0"/>
            <a:ext cx="2448272" cy="360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Anthropology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学科专辑页面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572000" y="339502"/>
            <a:ext cx="2448272" cy="360040"/>
          </a:xfrm>
          <a:prstGeom prst="wedgeRectCallout">
            <a:avLst>
              <a:gd name="adj1" fmla="val -66965"/>
              <a:gd name="adj2" fmla="val 1757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sz="1200" dirty="0" smtClean="0"/>
              <a:t>显示本学科专辑的资源数量</a:t>
            </a:r>
            <a:endParaRPr lang="zh-CN" altLang="zh-CN" sz="12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9552" y="771550"/>
            <a:ext cx="4176464" cy="115212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59832" y="1491630"/>
            <a:ext cx="2448272" cy="360040"/>
          </a:xfrm>
          <a:prstGeom prst="wedgeRectCallout">
            <a:avLst>
              <a:gd name="adj1" fmla="val -21835"/>
              <a:gd name="adj2" fmla="val -12704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sz="1200" dirty="0" smtClean="0"/>
              <a:t>显示本学科专辑的学科覆盖范围</a:t>
            </a:r>
            <a:endParaRPr lang="zh-CN" altLang="zh-CN" sz="12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91880" y="2211710"/>
            <a:ext cx="1008112" cy="187220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72000" y="2787774"/>
            <a:ext cx="2448272" cy="576064"/>
          </a:xfrm>
          <a:prstGeom prst="wedgeRectCallout">
            <a:avLst>
              <a:gd name="adj1" fmla="val -59184"/>
              <a:gd name="adj2" fmla="val -10641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sz="1200" dirty="0" smtClean="0"/>
              <a:t>资源列表，点击一本书，则可以打开该</a:t>
            </a:r>
            <a:r>
              <a:rPr lang="zh-CN" altLang="en-US" sz="1200" b="1" u="sng" dirty="0" smtClean="0">
                <a:solidFill>
                  <a:srgbClr val="FF0000"/>
                </a:solidFill>
              </a:rPr>
              <a:t>电子图书</a:t>
            </a:r>
            <a:r>
              <a:rPr lang="en-US" altLang="zh-CN" sz="1200" b="1" u="sng" dirty="0" smtClean="0">
                <a:solidFill>
                  <a:srgbClr val="FF0000"/>
                </a:solidFill>
              </a:rPr>
              <a:t>/ </a:t>
            </a:r>
            <a:r>
              <a:rPr lang="zh-CN" altLang="en-US" sz="1200" b="1" u="sng" dirty="0" smtClean="0">
                <a:solidFill>
                  <a:srgbClr val="FF0000"/>
                </a:solidFill>
              </a:rPr>
              <a:t>文档</a:t>
            </a:r>
            <a:r>
              <a:rPr lang="zh-CN" altLang="zh-CN" sz="1200" b="1" u="sng" dirty="0" smtClean="0">
                <a:solidFill>
                  <a:srgbClr val="FF0000"/>
                </a:solidFill>
              </a:rPr>
              <a:t>页面</a:t>
            </a:r>
            <a:endParaRPr lang="zh-CN" altLang="zh-CN" sz="1200" b="1" u="sng" dirty="0">
              <a:solidFill>
                <a:srgbClr val="FF0000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67544" y="4011910"/>
            <a:ext cx="2448272" cy="576064"/>
          </a:xfrm>
          <a:prstGeom prst="wedgeRectCallout">
            <a:avLst>
              <a:gd name="adj1" fmla="val -17167"/>
              <a:gd name="adj2" fmla="val -7237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dirty="0" smtClean="0"/>
              <a:t>可将电子图书添加到个人书架上保存阅读历史</a:t>
            </a:r>
            <a:endParaRPr lang="zh-CN" altLang="zh-CN" sz="1200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1560" y="3795886"/>
            <a:ext cx="1008112" cy="144016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179512" y="0"/>
            <a:ext cx="1656184" cy="360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电子图书</a:t>
            </a:r>
            <a:r>
              <a:rPr lang="en-US" altLang="zh-CN" sz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/</a:t>
            </a:r>
            <a:r>
              <a:rPr lang="zh-CN" altLang="en-US" sz="1200" dirty="0" smtClean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文档页面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83518"/>
            <a:ext cx="3346251" cy="327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12575"/>
            <a:ext cx="3312368" cy="33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148064" y="483518"/>
            <a:ext cx="1547664" cy="1224136"/>
          </a:xfrm>
          <a:prstGeom prst="wedgeRectCallout">
            <a:avLst>
              <a:gd name="adj1" fmla="val -91214"/>
              <a:gd name="adj2" fmla="val 24653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zh-CN" sz="1200" dirty="0" smtClean="0"/>
              <a:t>本书的著录信息：</a:t>
            </a:r>
            <a:r>
              <a:rPr lang="zh-CN" altLang="zh-CN" sz="1200" dirty="0" smtClean="0">
                <a:solidFill>
                  <a:srgbClr val="002060"/>
                </a:solidFill>
              </a:rPr>
              <a:t>作者</a:t>
            </a:r>
            <a:endParaRPr lang="en-US" altLang="zh-CN" sz="1200" dirty="0" smtClean="0">
              <a:solidFill>
                <a:srgbClr val="002060"/>
              </a:solidFill>
            </a:endParaRPr>
          </a:p>
          <a:p>
            <a:r>
              <a:rPr lang="zh-CN" altLang="zh-CN" sz="1200" dirty="0" smtClean="0">
                <a:solidFill>
                  <a:srgbClr val="002060"/>
                </a:solidFill>
              </a:rPr>
              <a:t>卷</a:t>
            </a:r>
            <a:endParaRPr lang="en-US" altLang="zh-CN" sz="1200" dirty="0" smtClean="0">
              <a:solidFill>
                <a:srgbClr val="002060"/>
              </a:solidFill>
            </a:endParaRPr>
          </a:p>
          <a:p>
            <a:r>
              <a:rPr lang="zh-CN" altLang="zh-CN" sz="1200" dirty="0" smtClean="0">
                <a:solidFill>
                  <a:srgbClr val="002060"/>
                </a:solidFill>
              </a:rPr>
              <a:t>语言</a:t>
            </a:r>
            <a:endParaRPr lang="en-US" altLang="zh-CN" sz="1200" dirty="0" smtClean="0">
              <a:solidFill>
                <a:srgbClr val="002060"/>
              </a:solidFill>
            </a:endParaRPr>
          </a:p>
          <a:p>
            <a:r>
              <a:rPr lang="zh-CN" altLang="zh-CN" sz="1200" dirty="0" smtClean="0">
                <a:solidFill>
                  <a:srgbClr val="002060"/>
                </a:solidFill>
              </a:rPr>
              <a:t>学科主题</a:t>
            </a:r>
            <a:endParaRPr lang="en-US" altLang="zh-CN" sz="1200" dirty="0" smtClean="0">
              <a:solidFill>
                <a:srgbClr val="002060"/>
              </a:solidFill>
            </a:endParaRPr>
          </a:p>
          <a:p>
            <a:r>
              <a:rPr lang="zh-CN" altLang="zh-CN" sz="1200" dirty="0" smtClean="0">
                <a:solidFill>
                  <a:srgbClr val="002060"/>
                </a:solidFill>
              </a:rPr>
              <a:t>主题专辑</a:t>
            </a:r>
            <a:endParaRPr lang="zh-CN" altLang="zh-CN" sz="1200" dirty="0">
              <a:solidFill>
                <a:srgbClr val="002060"/>
              </a:solidFill>
            </a:endParaRP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95536" y="3939902"/>
            <a:ext cx="1547664" cy="720080"/>
          </a:xfrm>
          <a:prstGeom prst="wedgeRectCallout">
            <a:avLst>
              <a:gd name="adj1" fmla="val 38190"/>
              <a:gd name="adj2" fmla="val -15956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dirty="0" smtClean="0"/>
              <a:t>点击</a:t>
            </a:r>
            <a:r>
              <a:rPr lang="en-US" altLang="zh-CN" sz="1200" dirty="0" smtClean="0"/>
              <a:t>PDF</a:t>
            </a:r>
            <a:r>
              <a:rPr lang="zh-CN" altLang="en-US" sz="1200" dirty="0" smtClean="0"/>
              <a:t>图标，可直接打开文档在线阅读或者保存在本地</a:t>
            </a:r>
            <a:endParaRPr lang="zh-CN" altLang="zh-CN" sz="1200" dirty="0">
              <a:solidFill>
                <a:srgbClr val="002060"/>
              </a:solidFill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7596336" y="2931790"/>
            <a:ext cx="1547664" cy="720080"/>
          </a:xfrm>
          <a:prstGeom prst="wedgeRectCallout">
            <a:avLst>
              <a:gd name="adj1" fmla="val -90643"/>
              <a:gd name="adj2" fmla="val -48452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1200" dirty="0" smtClean="0">
                <a:solidFill>
                  <a:srgbClr val="002060"/>
                </a:solidFill>
              </a:rPr>
              <a:t>相似图书聚类：</a:t>
            </a:r>
            <a:endParaRPr lang="en-US" altLang="zh-CN" sz="1200" dirty="0" smtClean="0">
              <a:solidFill>
                <a:srgbClr val="002060"/>
              </a:solidFill>
            </a:endParaRPr>
          </a:p>
          <a:p>
            <a:r>
              <a:rPr lang="en-US" altLang="zh-CN" sz="1200" dirty="0" smtClean="0">
                <a:solidFill>
                  <a:srgbClr val="002060"/>
                </a:solidFill>
              </a:rPr>
              <a:t>        </a:t>
            </a:r>
            <a:r>
              <a:rPr lang="zh-CN" altLang="en-US" sz="1200" dirty="0" smtClean="0">
                <a:solidFill>
                  <a:srgbClr val="002060"/>
                </a:solidFill>
              </a:rPr>
              <a:t>同作者</a:t>
            </a:r>
            <a:endParaRPr lang="en-US" altLang="zh-CN" sz="1200" dirty="0" smtClean="0">
              <a:solidFill>
                <a:srgbClr val="002060"/>
              </a:solidFill>
            </a:endParaRPr>
          </a:p>
          <a:p>
            <a:r>
              <a:rPr lang="en-US" altLang="zh-CN" sz="1200" dirty="0" smtClean="0">
                <a:solidFill>
                  <a:srgbClr val="002060"/>
                </a:solidFill>
              </a:rPr>
              <a:t>        </a:t>
            </a:r>
            <a:r>
              <a:rPr lang="zh-CN" altLang="en-US" sz="1200" dirty="0" smtClean="0">
                <a:solidFill>
                  <a:srgbClr val="002060"/>
                </a:solidFill>
              </a:rPr>
              <a:t>同学科</a:t>
            </a:r>
            <a:endParaRPr lang="zh-CN" altLang="zh-CN" sz="1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您将会了解到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9622"/>
            <a:ext cx="5688632" cy="315699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关于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World eBook Library</a:t>
            </a:r>
          </a:p>
          <a:p>
            <a:r>
              <a:rPr lang="en-US" altLang="zh-CN" dirty="0" smtClean="0"/>
              <a:t>2	</a:t>
            </a:r>
            <a:r>
              <a:rPr lang="zh-CN" altLang="en-US" dirty="0" smtClean="0"/>
              <a:t>如何使用</a:t>
            </a:r>
            <a:r>
              <a:rPr lang="en-US" altLang="zh-CN" dirty="0" smtClean="0"/>
              <a:t>World eBook Library</a:t>
            </a: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数据库主页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登录与注册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资源浏览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/>
              <a:t>资源检索</a:t>
            </a:r>
            <a:endParaRPr lang="en-US" altLang="zh-CN" dirty="0" smtClean="0"/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资源下载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在线阅读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个性化功能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2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其它服务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673" y="1275606"/>
            <a:ext cx="4491327" cy="32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资源检索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 smtClean="0"/>
              <a:t>简单检索：</a:t>
            </a:r>
            <a:endParaRPr lang="en-US" altLang="zh-CN" dirty="0" smtClean="0"/>
          </a:p>
          <a:p>
            <a:pPr lvl="2"/>
            <a:r>
              <a:rPr lang="zh-CN" altLang="zh-CN" dirty="0" smtClean="0"/>
              <a:t>在检索框中输入检索</a:t>
            </a:r>
            <a:r>
              <a:rPr lang="zh-CN" altLang="zh-CN" dirty="0" smtClean="0"/>
              <a:t>表达式</a:t>
            </a:r>
            <a:r>
              <a:rPr lang="zh-CN" altLang="en-US" dirty="0" smtClean="0"/>
              <a:t>，</a:t>
            </a:r>
            <a:r>
              <a:rPr lang="zh-CN" altLang="zh-CN" dirty="0" smtClean="0"/>
              <a:t>点击</a:t>
            </a:r>
            <a:r>
              <a:rPr lang="en-US" altLang="zh-CN" dirty="0" smtClean="0"/>
              <a:t>Search</a:t>
            </a:r>
            <a:r>
              <a:rPr lang="zh-CN" altLang="zh-CN" dirty="0" smtClean="0"/>
              <a:t>即可完成快速</a:t>
            </a:r>
            <a:r>
              <a:rPr lang="zh-CN" altLang="zh-CN" dirty="0" smtClean="0"/>
              <a:t>检索：</a:t>
            </a:r>
            <a:endParaRPr lang="zh-CN" altLang="zh-CN" dirty="0" smtClean="0"/>
          </a:p>
          <a:p>
            <a:endParaRPr lang="zh-CN" altLang="en-US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571750"/>
            <a:ext cx="43910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7614"/>
            <a:ext cx="4998060" cy="365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资源检索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高级</a:t>
            </a:r>
            <a:r>
              <a:rPr lang="zh-CN" altLang="zh-CN" dirty="0" smtClean="0"/>
              <a:t>检索：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2411760" y="2067694"/>
            <a:ext cx="4896544" cy="100811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469" name="AutoShape 5"/>
          <p:cNvSpPr>
            <a:spLocks noChangeArrowheads="1"/>
          </p:cNvSpPr>
          <p:nvPr/>
        </p:nvSpPr>
        <p:spPr bwMode="auto">
          <a:xfrm>
            <a:off x="7524328" y="2715766"/>
            <a:ext cx="1167019" cy="913247"/>
          </a:xfrm>
          <a:prstGeom prst="wedgeRectCallout">
            <a:avLst>
              <a:gd name="adj1" fmla="val -81405"/>
              <a:gd name="adj2" fmla="val 891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支持：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1)</a:t>
            </a:r>
            <a:r>
              <a:rPr lang="zh-CN" altLang="en-US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关键词检索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2)</a:t>
            </a:r>
            <a:r>
              <a:rPr lang="zh-CN" altLang="en-US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精确检索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3)</a:t>
            </a:r>
            <a:r>
              <a:rPr lang="zh-CN" altLang="en-US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逻辑检索</a:t>
            </a:r>
          </a:p>
        </p:txBody>
      </p:sp>
      <p:sp>
        <p:nvSpPr>
          <p:cNvPr id="190470" name="AutoShape 6"/>
          <p:cNvSpPr>
            <a:spLocks noChangeArrowheads="1"/>
          </p:cNvSpPr>
          <p:nvPr/>
        </p:nvSpPr>
        <p:spPr bwMode="auto">
          <a:xfrm>
            <a:off x="899592" y="3507854"/>
            <a:ext cx="1167019" cy="1368152"/>
          </a:xfrm>
          <a:prstGeom prst="wedgeRectCallout">
            <a:avLst>
              <a:gd name="adj1" fmla="val 71329"/>
              <a:gd name="adj2" fmla="val -34447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限定检索字段：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出版社</a:t>
            </a:r>
            <a:endParaRPr lang="en-US" altLang="zh-CN" sz="120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出版时间</a:t>
            </a:r>
            <a:endParaRPr lang="en-US" altLang="zh-CN" sz="120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语言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文件格式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学科分库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主题 分库</a:t>
            </a:r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6300192" y="3075806"/>
            <a:ext cx="864096" cy="43204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472" name="AutoShape 8"/>
          <p:cNvSpPr>
            <a:spLocks noChangeArrowheads="1"/>
          </p:cNvSpPr>
          <p:nvPr/>
        </p:nvSpPr>
        <p:spPr bwMode="auto">
          <a:xfrm>
            <a:off x="3923928" y="4587974"/>
            <a:ext cx="1577104" cy="301664"/>
          </a:xfrm>
          <a:prstGeom prst="wedgeRectCallout">
            <a:avLst>
              <a:gd name="adj1" fmla="val -79066"/>
              <a:gd name="adj2" fmla="val -4134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dirty="0" smtClean="0">
                <a:latin typeface="Calibri" pitchFamily="34" charset="0"/>
                <a:ea typeface="宋体" pitchFamily="2" charset="-122"/>
                <a:cs typeface="宋体" pitchFamily="2" charset="-122"/>
              </a:rPr>
              <a:t>可展开检索技巧</a:t>
            </a:r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2411760" y="4515966"/>
            <a:ext cx="1008112" cy="28803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474" name="Rectangle 10"/>
          <p:cNvSpPr>
            <a:spLocks noChangeArrowheads="1"/>
          </p:cNvSpPr>
          <p:nvPr/>
        </p:nvSpPr>
        <p:spPr bwMode="auto">
          <a:xfrm>
            <a:off x="2411760" y="3075806"/>
            <a:ext cx="3888432" cy="1080120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467" name="AutoShape 3"/>
          <p:cNvSpPr>
            <a:spLocks noChangeArrowheads="1"/>
          </p:cNvSpPr>
          <p:nvPr/>
        </p:nvSpPr>
        <p:spPr bwMode="auto">
          <a:xfrm>
            <a:off x="899592" y="1995686"/>
            <a:ext cx="1167019" cy="1440160"/>
          </a:xfrm>
          <a:prstGeom prst="wedgeRectCallout">
            <a:avLst>
              <a:gd name="adj1" fmla="val 77945"/>
              <a:gd name="adj2" fmla="val -12808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检索字段：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1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）所有字段；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2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）题名；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3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）作者；</a:t>
            </a:r>
            <a:endParaRPr kumimoji="0" lang="zh-CN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4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）学科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；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endParaRPr lang="en-US" altLang="zh-CN" sz="1200" dirty="0" smtClean="0">
              <a:solidFill>
                <a:srgbClr val="FF0000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5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）出版社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782904"/>
            <a:ext cx="7920880" cy="3156998"/>
          </a:xfrm>
        </p:spPr>
        <p:txBody>
          <a:bodyPr/>
          <a:lstStyle/>
          <a:p>
            <a:r>
              <a:rPr lang="zh-CN" altLang="en-US" dirty="0" smtClean="0"/>
              <a:t>检索技巧</a:t>
            </a:r>
            <a:endParaRPr lang="zh-CN" altLang="en-US" dirty="0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635646"/>
            <a:ext cx="69913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84196"/>
            <a:ext cx="6336704" cy="375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611560" y="782904"/>
            <a:ext cx="7920880" cy="31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检索技巧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560" y="1131590"/>
            <a:ext cx="1728192" cy="151216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251" name="AutoShape 3"/>
          <p:cNvSpPr>
            <a:spLocks noChangeArrowheads="1"/>
          </p:cNvSpPr>
          <p:nvPr/>
        </p:nvSpPr>
        <p:spPr bwMode="auto">
          <a:xfrm>
            <a:off x="1619672" y="2715766"/>
            <a:ext cx="1208088" cy="1656184"/>
          </a:xfrm>
          <a:prstGeom prst="wedgeRectCallout">
            <a:avLst>
              <a:gd name="adj1" fmla="val -25288"/>
              <a:gd name="adj2" fmla="val -63079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检索结果聚类： </a:t>
            </a:r>
            <a:r>
              <a:rPr lang="zh-CN" altLang="en-US" sz="1200" dirty="0" smtClean="0">
                <a:solidFill>
                  <a:srgbClr val="21586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√ 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作者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215868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21586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√ 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学科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215868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21586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√ 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出版社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215868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21586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√ 出版时间</a:t>
            </a:r>
            <a:endParaRPr lang="en-US" altLang="zh-CN" sz="1200" dirty="0" smtClean="0">
              <a:solidFill>
                <a:srgbClr val="215868"/>
              </a:solidFill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21586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√ 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语言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215868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21586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√ 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格式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rgbClr val="215868"/>
              </a:solidFill>
              <a:effectLst/>
              <a:latin typeface="Calibri" pitchFamily="34" charset="0"/>
              <a:ea typeface="宋体" pitchFamily="2" charset="-122"/>
              <a:cs typeface="宋体" pitchFamily="2" charset="-122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21586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√ 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主题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4299942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u="sng" dirty="0" smtClean="0">
                <a:solidFill>
                  <a:srgbClr val="002060"/>
                </a:solidFill>
              </a:rPr>
              <a:t>检索结果：</a:t>
            </a:r>
            <a:endParaRPr lang="en-US" altLang="zh-CN" dirty="0" smtClean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7020272" y="1221600"/>
            <a:ext cx="1584176" cy="270030"/>
          </a:xfrm>
          <a:prstGeom prst="wedgeRectCallout">
            <a:avLst>
              <a:gd name="adj1" fmla="val -73092"/>
              <a:gd name="adj2" fmla="val -44611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srgbClr val="215868"/>
                </a:solidFill>
                <a:latin typeface="Calibri" pitchFamily="34" charset="0"/>
                <a:ea typeface="宋体" pitchFamily="2" charset="-122"/>
                <a:cs typeface="宋体" pitchFamily="2" charset="-122"/>
              </a:rPr>
              <a:t>匹配检索结果数量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215868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 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60032" y="1131590"/>
            <a:ext cx="1728192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203848" y="2427734"/>
            <a:ext cx="4968552" cy="79208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487816" y="3003798"/>
            <a:ext cx="972616" cy="360040"/>
          </a:xfrm>
          <a:prstGeom prst="wedgeRectCallout">
            <a:avLst>
              <a:gd name="adj1" fmla="val -73092"/>
              <a:gd name="adj2" fmla="val -44611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更多检索式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508104" y="843558"/>
            <a:ext cx="2736304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724128" y="123478"/>
            <a:ext cx="1512168" cy="360040"/>
          </a:xfrm>
          <a:prstGeom prst="wedgeRectCallout">
            <a:avLst>
              <a:gd name="adj1" fmla="val -18905"/>
              <a:gd name="adj2" fmla="val 130201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重新进行快速检索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059832" y="3579862"/>
            <a:ext cx="5112568" cy="1563638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>
            <a:off x="7884368" y="4371950"/>
            <a:ext cx="972616" cy="243030"/>
          </a:xfrm>
          <a:prstGeom prst="wedgeRectCallout">
            <a:avLst>
              <a:gd name="adj1" fmla="val -73092"/>
              <a:gd name="adj2" fmla="val -44611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结果列表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427984" y="3435846"/>
            <a:ext cx="1512168" cy="360040"/>
          </a:xfrm>
          <a:prstGeom prst="wedgeRectCallout">
            <a:avLst>
              <a:gd name="adj1" fmla="val -73092"/>
              <a:gd name="adj2" fmla="val -44611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重新进行高级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检索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>
            <a:off x="2411760" y="4011910"/>
            <a:ext cx="972616" cy="360040"/>
          </a:xfrm>
          <a:prstGeom prst="wedgeRectCallout">
            <a:avLst>
              <a:gd name="adj1" fmla="val 33980"/>
              <a:gd name="adj2" fmla="val -111631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列表视图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3170089" y="3612778"/>
            <a:ext cx="249783" cy="183108"/>
          </a:xfrm>
          <a:prstGeom prst="ellips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4139952" y="4299942"/>
            <a:ext cx="972616" cy="360040"/>
          </a:xfrm>
          <a:prstGeom prst="wedgeRectCallout">
            <a:avLst>
              <a:gd name="adj1" fmla="val -102040"/>
              <a:gd name="adj2" fmla="val -204443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网格视图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auto">
          <a:xfrm>
            <a:off x="3419872" y="3651870"/>
            <a:ext cx="249783" cy="183108"/>
          </a:xfrm>
          <a:prstGeom prst="ellipse">
            <a:avLst/>
          </a:prstGeom>
          <a:noFill/>
          <a:ln w="317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195736" y="3867894"/>
            <a:ext cx="2663254" cy="2453469"/>
            <a:chOff x="2339752" y="2690031"/>
            <a:chExt cx="2663254" cy="245346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2905438"/>
              <a:ext cx="2663254" cy="22380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3" name="下箭头 22"/>
            <p:cNvSpPr/>
            <p:nvPr/>
          </p:nvSpPr>
          <p:spPr>
            <a:xfrm flipH="1">
              <a:off x="3563888" y="2690031"/>
              <a:ext cx="216024" cy="31376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4355976" y="4639444"/>
            <a:ext cx="1656184" cy="504056"/>
          </a:xfrm>
          <a:prstGeom prst="wedgeRectCallout">
            <a:avLst>
              <a:gd name="adj1" fmla="val -38195"/>
              <a:gd name="adj2" fmla="val -164987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打开图书即可进入</a:t>
            </a: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电子图书</a:t>
            </a:r>
            <a:r>
              <a:rPr kumimoji="0" lang="en-US" altLang="zh-CN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/</a:t>
            </a: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文档页面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51520" y="4299942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u="sng" dirty="0" smtClean="0">
                <a:solidFill>
                  <a:srgbClr val="002060"/>
                </a:solidFill>
              </a:rPr>
              <a:t>检索结果：</a:t>
            </a:r>
            <a:endParaRPr lang="en-US" altLang="zh-CN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	</a:t>
            </a:r>
            <a:r>
              <a:rPr lang="zh-CN" altLang="en-US" dirty="0" smtClean="0"/>
              <a:t>关于 </a:t>
            </a:r>
            <a:r>
              <a:rPr lang="en-US" altLang="zh-CN" dirty="0" smtClean="0"/>
              <a:t>World eBook Library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u="sng" dirty="0" smtClean="0">
                <a:solidFill>
                  <a:srgbClr val="002060"/>
                </a:solidFill>
              </a:rPr>
              <a:t>出版社简介：</a:t>
            </a:r>
            <a:endParaRPr lang="en-US" altLang="zh-CN" b="1" u="sng" dirty="0" smtClean="0">
              <a:solidFill>
                <a:srgbClr val="002060"/>
              </a:solidFill>
            </a:endParaRPr>
          </a:p>
          <a:p>
            <a:pPr lvl="1"/>
            <a:r>
              <a:rPr lang="zh-CN" altLang="en-US" dirty="0" smtClean="0"/>
              <a:t>属于世界性的非盈利机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构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——World Public Library Association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WPLA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，世界公立图书馆协会）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altLang="zh-CN" dirty="0" smtClean="0"/>
              <a:t>1966</a:t>
            </a:r>
            <a:r>
              <a:rPr lang="zh-CN" altLang="en-US" dirty="0" smtClean="0"/>
              <a:t>年成立的</a:t>
            </a:r>
            <a:r>
              <a:rPr lang="zh-CN" altLang="en-US" b="1" u="sng" dirty="0" smtClean="0"/>
              <a:t>图书馆联盟</a:t>
            </a:r>
            <a:endParaRPr lang="en-US" altLang="zh-CN" b="1" u="sng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/>
              <a:t>拥有世界范围内的</a:t>
            </a:r>
            <a:r>
              <a:rPr lang="en-US" altLang="zh-CN" dirty="0" smtClean="0"/>
              <a:t>500+</a:t>
            </a:r>
            <a:r>
              <a:rPr lang="zh-CN" altLang="en-US" dirty="0" smtClean="0"/>
              <a:t>联盟成员</a:t>
            </a:r>
            <a:endParaRPr lang="en-US" altLang="zh-CN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/>
              <a:t>非盈利性的世界性组织</a:t>
            </a:r>
            <a:endParaRPr lang="en-US" altLang="zh-CN" dirty="0" smtClean="0"/>
          </a:p>
          <a:p>
            <a:pPr lvl="2">
              <a:lnSpc>
                <a:spcPct val="150000"/>
              </a:lnSpc>
            </a:pPr>
            <a:r>
              <a:rPr lang="zh-CN" altLang="en-US" b="1" u="sng" dirty="0" smtClean="0"/>
              <a:t>世界最大的电子书提供商</a:t>
            </a:r>
            <a:endParaRPr lang="en-US" altLang="zh-CN" b="1" u="sng" dirty="0" smtClean="0"/>
          </a:p>
          <a:p>
            <a:pPr lvl="2">
              <a:lnSpc>
                <a:spcPct val="150000"/>
              </a:lnSpc>
            </a:pPr>
            <a:r>
              <a:rPr lang="zh-CN" altLang="en-US" dirty="0" smtClean="0"/>
              <a:t>不属于任何机构或者部门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您将会了解到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9622"/>
            <a:ext cx="5688632" cy="315699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关于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World eBook Library</a:t>
            </a:r>
          </a:p>
          <a:p>
            <a:r>
              <a:rPr lang="en-US" altLang="zh-CN" dirty="0" smtClean="0"/>
              <a:t>2	</a:t>
            </a:r>
            <a:r>
              <a:rPr lang="zh-CN" altLang="en-US" dirty="0" smtClean="0"/>
              <a:t>如何使用</a:t>
            </a:r>
            <a:r>
              <a:rPr lang="en-US" altLang="zh-CN" dirty="0" smtClean="0"/>
              <a:t>World eBook Library</a:t>
            </a: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数据库主页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登录与注册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资源浏览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资源检索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/>
              <a:t>资源下载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在线阅读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个性化功能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2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其它服务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673" y="1275606"/>
            <a:ext cx="4491327" cy="32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资源下载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打开</a:t>
            </a:r>
            <a:r>
              <a:rPr lang="zh-CN" altLang="en-US" u="sng" dirty="0" smtClean="0">
                <a:solidFill>
                  <a:srgbClr val="FF0000"/>
                </a:solidFill>
              </a:rPr>
              <a:t>电子图书</a:t>
            </a:r>
            <a:r>
              <a:rPr lang="en-US" altLang="zh-CN" u="sng" dirty="0" smtClean="0">
                <a:solidFill>
                  <a:srgbClr val="FF0000"/>
                </a:solidFill>
              </a:rPr>
              <a:t>/</a:t>
            </a:r>
            <a:r>
              <a:rPr lang="zh-CN" altLang="en-US" u="sng" dirty="0" smtClean="0">
                <a:solidFill>
                  <a:srgbClr val="FF0000"/>
                </a:solidFill>
              </a:rPr>
              <a:t>文档</a:t>
            </a:r>
            <a:r>
              <a:rPr lang="en-US" altLang="zh-CN" u="sng" dirty="0" smtClean="0">
                <a:solidFill>
                  <a:srgbClr val="FF0000"/>
                </a:solidFill>
              </a:rPr>
              <a:t>/Mp3</a:t>
            </a:r>
            <a:r>
              <a:rPr lang="zh-CN" altLang="en-US" dirty="0" smtClean="0"/>
              <a:t>页面，可下载</a:t>
            </a:r>
            <a:r>
              <a:rPr lang="zh-CN" altLang="en-US" u="sng" dirty="0" smtClean="0">
                <a:solidFill>
                  <a:srgbClr val="FF0000"/>
                </a:solidFill>
              </a:rPr>
              <a:t>电子图书</a:t>
            </a:r>
            <a:r>
              <a:rPr lang="en-US" altLang="zh-CN" u="sng" dirty="0" smtClean="0">
                <a:solidFill>
                  <a:srgbClr val="FF0000"/>
                </a:solidFill>
              </a:rPr>
              <a:t>/</a:t>
            </a:r>
            <a:r>
              <a:rPr lang="zh-CN" altLang="en-US" u="sng" dirty="0" smtClean="0">
                <a:solidFill>
                  <a:srgbClr val="FF0000"/>
                </a:solidFill>
              </a:rPr>
              <a:t>文档</a:t>
            </a:r>
            <a:r>
              <a:rPr lang="en-US" altLang="zh-CN" u="sng" dirty="0" smtClean="0">
                <a:solidFill>
                  <a:srgbClr val="FF0000"/>
                </a:solidFill>
              </a:rPr>
              <a:t>/Mp3</a:t>
            </a:r>
          </a:p>
          <a:p>
            <a:pPr lvl="1"/>
            <a:r>
              <a:rPr lang="zh-CN" altLang="en-US" dirty="0" smtClean="0">
                <a:hlinkClick r:id="rId2"/>
              </a:rPr>
              <a:t>在线视频教程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下载电子图书到电脑 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下载电子图书到</a:t>
            </a:r>
            <a:r>
              <a:rPr lang="en-US" altLang="zh-CN" dirty="0" smtClean="0"/>
              <a:t>Kobo</a:t>
            </a:r>
          </a:p>
          <a:p>
            <a:pPr lvl="2"/>
            <a:r>
              <a:rPr lang="zh-CN" altLang="en-US" dirty="0" smtClean="0"/>
              <a:t>下载电子图书到</a:t>
            </a:r>
            <a:r>
              <a:rPr lang="en-US" altLang="zh-CN" dirty="0" err="1" smtClean="0"/>
              <a:t>iPAD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下载电子图书到</a:t>
            </a:r>
            <a:r>
              <a:rPr lang="en-US" altLang="zh-CN" dirty="0" smtClean="0"/>
              <a:t>Kindle</a:t>
            </a:r>
          </a:p>
          <a:p>
            <a:pPr lvl="2"/>
            <a:r>
              <a:rPr lang="zh-CN" altLang="en-US" dirty="0" smtClean="0"/>
              <a:t>下载</a:t>
            </a:r>
            <a:r>
              <a:rPr lang="en-US" altLang="zh-CN" dirty="0" smtClean="0"/>
              <a:t>Mp3</a:t>
            </a:r>
          </a:p>
          <a:p>
            <a:pPr lvl="2"/>
            <a:endParaRPr lang="en-US" altLang="zh-CN" u="sng" dirty="0" smtClean="0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9742"/>
            <a:ext cx="4023345" cy="241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987574"/>
            <a:ext cx="2343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483518"/>
            <a:ext cx="7920880" cy="3156998"/>
          </a:xfrm>
        </p:spPr>
        <p:txBody>
          <a:bodyPr/>
          <a:lstStyle/>
          <a:p>
            <a:r>
              <a:rPr lang="zh-CN" altLang="en-US" dirty="0" smtClean="0"/>
              <a:t>下载电子图书</a:t>
            </a:r>
            <a:r>
              <a:rPr lang="en-US" altLang="zh-CN" dirty="0" smtClean="0"/>
              <a:t>/Mp3</a:t>
            </a:r>
            <a:endParaRPr lang="zh-CN" altLang="en-US" dirty="0"/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9582"/>
            <a:ext cx="65659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6444208" y="699542"/>
            <a:ext cx="2160240" cy="504056"/>
          </a:xfrm>
          <a:prstGeom prst="wedgeRectCallout">
            <a:avLst>
              <a:gd name="adj1" fmla="val -94619"/>
              <a:gd name="adj2" fmla="val 98487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点击</a:t>
            </a:r>
            <a:r>
              <a:rPr kumimoji="0" lang="en-US" altLang="zh-CN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PDF</a:t>
            </a: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图标，单击鼠标右键</a:t>
            </a:r>
            <a:r>
              <a:rPr kumimoji="0" lang="en-US" altLang="zh-CN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-&gt;”</a:t>
            </a: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目标另存为</a:t>
            </a:r>
            <a:r>
              <a:rPr kumimoji="0" lang="en-US" altLang="zh-CN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”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804248" y="2355726"/>
            <a:ext cx="1728192" cy="288032"/>
          </a:xfrm>
          <a:prstGeom prst="wedgeRectCallout">
            <a:avLst>
              <a:gd name="adj1" fmla="val -30322"/>
              <a:gd name="adj2" fmla="val -108181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直接点击题名在线阅读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23878"/>
            <a:ext cx="2103351" cy="11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995936" y="3723878"/>
            <a:ext cx="1080120" cy="288032"/>
          </a:xfrm>
          <a:prstGeom prst="wedgeRectCallout">
            <a:avLst>
              <a:gd name="adj1" fmla="val 58756"/>
              <a:gd name="adj2" fmla="val -200608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添加到书架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7596336" y="3147814"/>
            <a:ext cx="1080120" cy="1368152"/>
          </a:xfrm>
          <a:prstGeom prst="wedgeRectCallout">
            <a:avLst>
              <a:gd name="adj1" fmla="val -98771"/>
              <a:gd name="adj2" fmla="val -41135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u="sng" dirty="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  <a:cs typeface="宋体" pitchFamily="2" charset="-122"/>
              </a:rPr>
              <a:t>标志为无效，请谨慎操作，一旦操作后，此图书将不再被任何人阅读。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04504"/>
            <a:ext cx="6408712" cy="433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983760" y="123478"/>
            <a:ext cx="2160240" cy="504056"/>
          </a:xfrm>
          <a:prstGeom prst="wedgeRectCallout">
            <a:avLst>
              <a:gd name="adj1" fmla="val -65150"/>
              <a:gd name="adj2" fmla="val 123746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点击</a:t>
            </a:r>
            <a:r>
              <a:rPr kumimoji="0" lang="en-US" altLang="zh-CN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Video</a:t>
            </a: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图标，单击鼠标右键</a:t>
            </a:r>
            <a:r>
              <a:rPr kumimoji="0" lang="en-US" altLang="zh-CN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-&gt;”</a:t>
            </a: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目标另存为</a:t>
            </a:r>
            <a:r>
              <a:rPr kumimoji="0" lang="en-US" altLang="zh-CN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”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7164288" y="1923678"/>
            <a:ext cx="1728192" cy="288032"/>
          </a:xfrm>
          <a:prstGeom prst="wedgeRectCallout">
            <a:avLst>
              <a:gd name="adj1" fmla="val -30322"/>
              <a:gd name="adj2" fmla="val -108181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直接点击题名下载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539552" y="483518"/>
            <a:ext cx="7920880" cy="3156998"/>
          </a:xfrm>
        </p:spPr>
        <p:txBody>
          <a:bodyPr/>
          <a:lstStyle/>
          <a:p>
            <a:r>
              <a:rPr lang="zh-CN" altLang="en-US" dirty="0" smtClean="0"/>
              <a:t>下载</a:t>
            </a:r>
            <a:r>
              <a:rPr lang="en-US" altLang="zh-CN" dirty="0" smtClean="0"/>
              <a:t>Mp4</a:t>
            </a:r>
            <a:r>
              <a:rPr lang="zh-CN" altLang="en-US" dirty="0" smtClean="0"/>
              <a:t>视频文件</a:t>
            </a:r>
            <a:endParaRPr lang="zh-CN" altLang="en-US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2483768" y="4227934"/>
            <a:ext cx="1368152" cy="288032"/>
          </a:xfrm>
          <a:prstGeom prst="wedgeRectCallout">
            <a:avLst>
              <a:gd name="adj1" fmla="val 89318"/>
              <a:gd name="adj2" fmla="val -100144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在线播放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7308304" y="4659982"/>
            <a:ext cx="1512168" cy="288032"/>
          </a:xfrm>
          <a:prstGeom prst="wedgeRectCallout">
            <a:avLst>
              <a:gd name="adj1" fmla="val -82422"/>
              <a:gd name="adj2" fmla="val 96764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选择播放课件文件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8350" y="771550"/>
            <a:ext cx="58356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内容占位符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cs typeface="+mn-cs"/>
              </a:rPr>
              <a:t>下载</a:t>
            </a:r>
            <a:r>
              <a:rPr lang="en-US" altLang="zh-CN" sz="1600" dirty="0" smtClean="0">
                <a:cs typeface="+mn-cs"/>
              </a:rPr>
              <a:t>Mp3</a:t>
            </a:r>
            <a:r>
              <a:rPr lang="zh-CN" altLang="en-US" sz="1600" dirty="0" smtClean="0">
                <a:cs typeface="+mn-cs"/>
              </a:rPr>
              <a:t>音频文件</a:t>
            </a:r>
            <a:endParaRPr lang="zh-CN" altLang="en-US" sz="1600" dirty="0">
              <a:cs typeface="+mn-cs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6983760" y="123478"/>
            <a:ext cx="2160240" cy="504056"/>
          </a:xfrm>
          <a:prstGeom prst="wedgeRectCallout">
            <a:avLst>
              <a:gd name="adj1" fmla="val -35681"/>
              <a:gd name="adj2" fmla="val 126042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点击</a:t>
            </a:r>
            <a:r>
              <a:rPr kumimoji="0" lang="en-US" altLang="zh-CN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Audio</a:t>
            </a: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图标，单击鼠标右键</a:t>
            </a:r>
            <a:r>
              <a:rPr kumimoji="0" lang="en-US" altLang="zh-CN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-&gt;”</a:t>
            </a: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目标另存为</a:t>
            </a:r>
            <a:r>
              <a:rPr kumimoji="0" lang="en-US" altLang="zh-CN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”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7415808" y="1923678"/>
            <a:ext cx="1476672" cy="288032"/>
          </a:xfrm>
          <a:prstGeom prst="wedgeRectCallout">
            <a:avLst>
              <a:gd name="adj1" fmla="val -30322"/>
              <a:gd name="adj2" fmla="val -108181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直接点击题名下载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347864" y="4083918"/>
            <a:ext cx="1368152" cy="288032"/>
          </a:xfrm>
          <a:prstGeom prst="wedgeRectCallout">
            <a:avLst>
              <a:gd name="adj1" fmla="val 89318"/>
              <a:gd name="adj2" fmla="val -100144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在线播放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7380312" y="4299942"/>
            <a:ext cx="1512168" cy="288032"/>
          </a:xfrm>
          <a:prstGeom prst="wedgeRectCallout">
            <a:avLst>
              <a:gd name="adj1" fmla="val -69410"/>
              <a:gd name="adj2" fmla="val -39867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选择播放其它章节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您将会了解到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9622"/>
            <a:ext cx="5688632" cy="315699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关于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World eBook Library</a:t>
            </a:r>
          </a:p>
          <a:p>
            <a:r>
              <a:rPr lang="en-US" altLang="zh-CN" dirty="0" smtClean="0"/>
              <a:t>2	</a:t>
            </a:r>
            <a:r>
              <a:rPr lang="zh-CN" altLang="en-US" dirty="0" smtClean="0"/>
              <a:t>如何使用</a:t>
            </a:r>
            <a:r>
              <a:rPr lang="en-US" altLang="zh-CN" dirty="0" smtClean="0"/>
              <a:t>World eBook Library</a:t>
            </a: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数据库主页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登录与注册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资源浏览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资源检索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资源下载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/>
              <a:t>在线阅读</a:t>
            </a:r>
            <a:endParaRPr lang="en-US" altLang="zh-CN" dirty="0" smtClean="0"/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个性化功能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2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3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其它服务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673" y="1275606"/>
            <a:ext cx="4491327" cy="32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508104" y="3075806"/>
            <a:ext cx="1152128" cy="360040"/>
          </a:xfrm>
          <a:prstGeom prst="wedgeRectCallout">
            <a:avLst>
              <a:gd name="adj1" fmla="val -90221"/>
              <a:gd name="adj2" fmla="val -75854"/>
            </a:avLst>
          </a:prstGeom>
          <a:gradFill rotWithShape="0">
            <a:gsLst>
              <a:gs pos="0">
                <a:srgbClr val="FFC000"/>
              </a:gs>
              <a:gs pos="100000">
                <a:srgbClr val="FFC000">
                  <a:gamma/>
                  <a:tint val="20000"/>
                  <a:invGamma/>
                </a:srgbClr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在线阅读</a:t>
            </a:r>
            <a:endParaRPr kumimoji="0" lang="zh-CN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您将会了解到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9622"/>
            <a:ext cx="5688632" cy="315699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关于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World eBook Library</a:t>
            </a:r>
          </a:p>
          <a:p>
            <a:r>
              <a:rPr lang="en-US" altLang="zh-CN" dirty="0" smtClean="0"/>
              <a:t>2	</a:t>
            </a:r>
            <a:r>
              <a:rPr lang="zh-CN" altLang="en-US" dirty="0" smtClean="0"/>
              <a:t>如何使用</a:t>
            </a:r>
            <a:r>
              <a:rPr lang="en-US" altLang="zh-CN" dirty="0" smtClean="0"/>
              <a:t>World eBook Library</a:t>
            </a: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数据库主页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登录与注册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资源浏览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资源检索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资源下载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在线阅读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/>
              <a:t>个性化管理功能</a:t>
            </a:r>
            <a:endParaRPr lang="en-US" altLang="zh-CN" dirty="0" smtClean="0"/>
          </a:p>
          <a:p>
            <a:pPr marL="342900" lvl="2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3	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其它服务</a:t>
            </a:r>
            <a:endParaRPr lang="en-US" altLang="zh-CN" dirty="0" smtClean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lvl="2"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2673" y="1275606"/>
            <a:ext cx="4491327" cy="321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34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868144" y="0"/>
            <a:ext cx="1296144" cy="195486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8184" y="411510"/>
            <a:ext cx="1584176" cy="144016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652120" y="1347614"/>
            <a:ext cx="2304256" cy="648072"/>
          </a:xfrm>
          <a:prstGeom prst="wedgeRectCallout">
            <a:avLst>
              <a:gd name="adj1" fmla="val 20670"/>
              <a:gd name="adj2" fmla="val -156039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0" scaled="1"/>
            <a:tileRect/>
          </a:gradFill>
          <a:ln w="31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indent="-228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	</a:t>
            </a:r>
            <a:r>
              <a:rPr lang="zh-CN" altLang="en-US" sz="1200" dirty="0" smtClean="0">
                <a:solidFill>
                  <a:srgbClr val="00206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注册用户登录后，可使用平台的个性化管理功能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211960" y="3435846"/>
            <a:ext cx="4536504" cy="1316682"/>
          </a:xfrm>
          <a:prstGeom prst="wedgeRectCallout">
            <a:avLst>
              <a:gd name="adj1" fmla="val -42694"/>
              <a:gd name="adj2" fmla="val -90143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fontAlgn="base">
              <a:spcBef>
                <a:spcPct val="0"/>
              </a:spcBef>
            </a:pP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点击相应选项卡即可：</a:t>
            </a:r>
            <a:endParaRPr lang="en-US" altLang="zh-CN" sz="12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1" indent="-228600" fontAlgn="base">
              <a:spcBef>
                <a:spcPct val="0"/>
              </a:spcBef>
              <a:buAutoNum type="arabicPlain"/>
            </a:pP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My History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：查看您的使用历史。</a:t>
            </a:r>
            <a:endParaRPr lang="en-US" altLang="zh-CN" sz="12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1" indent="-228600" fontAlgn="base">
              <a:spcBef>
                <a:spcPct val="0"/>
              </a:spcBef>
              <a:buAutoNum type="arabicPlain"/>
            </a:pP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My Profile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：编辑您的个人信息</a:t>
            </a:r>
            <a:endParaRPr lang="en-US" altLang="zh-CN" sz="12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1" indent="-228600" fontAlgn="base">
              <a:spcBef>
                <a:spcPct val="0"/>
              </a:spcBef>
              <a:buAutoNum type="arabicPlain"/>
            </a:pP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My Bookshelf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编辑您的书架，例如：显示条数</a:t>
            </a: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…</a:t>
            </a:r>
          </a:p>
          <a:p>
            <a:pPr marL="228600" lvl="1" indent="-228600" fontAlgn="base">
              <a:spcBef>
                <a:spcPct val="0"/>
              </a:spcBef>
              <a:buAutoNum type="arabicPlain"/>
            </a:pP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My Reading Lists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：编辑您的阅读列表，例如：显示条数</a:t>
            </a: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…</a:t>
            </a:r>
          </a:p>
          <a:p>
            <a:pPr marL="228600" lvl="1" indent="-228600" fontAlgn="base">
              <a:spcBef>
                <a:spcPct val="0"/>
              </a:spcBef>
              <a:buAutoNum type="arabicPlain"/>
            </a:pP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My Uploaded Books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编辑您上传的电子书；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414338"/>
            <a:ext cx="91059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067944" y="4567436"/>
            <a:ext cx="2736304" cy="576064"/>
          </a:xfrm>
          <a:prstGeom prst="wedgeRectCallout">
            <a:avLst>
              <a:gd name="adj1" fmla="val -27043"/>
              <a:gd name="adj2" fmla="val -11224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fontAlgn="base">
              <a:spcBef>
                <a:spcPct val="0"/>
              </a:spcBef>
            </a:pP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点击相应选项卡即可：</a:t>
            </a:r>
            <a:endParaRPr lang="en-US" altLang="zh-CN" sz="12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228600" lvl="1" indent="-228600" fontAlgn="base">
              <a:spcBef>
                <a:spcPct val="0"/>
              </a:spcBef>
              <a:buAutoNum type="arabicPlain"/>
            </a:pP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My History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：查看您的使用历史。</a:t>
            </a: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	</a:t>
            </a:r>
            <a:r>
              <a:rPr lang="zh-CN" altLang="en-US" dirty="0" smtClean="0"/>
              <a:t>关于 </a:t>
            </a:r>
            <a:r>
              <a:rPr lang="en-US" altLang="zh-CN" dirty="0" smtClean="0"/>
              <a:t>World eBook Library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b="1" u="sng" dirty="0" smtClean="0">
                <a:solidFill>
                  <a:srgbClr val="002060"/>
                </a:solidFill>
              </a:rPr>
              <a:t>数据库简介：</a:t>
            </a:r>
            <a:endParaRPr lang="en-US" altLang="zh-CN" b="1" u="sng" dirty="0" smtClean="0">
              <a:solidFill>
                <a:srgbClr val="002060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dirty="0" smtClean="0"/>
              <a:t>拥有近</a:t>
            </a:r>
            <a:r>
              <a:rPr lang="en-US" altLang="zh-CN" b="1" u="sng" dirty="0" smtClean="0"/>
              <a:t>3</a:t>
            </a:r>
            <a:r>
              <a:rPr lang="zh-CN" altLang="zh-CN" b="1" u="sng" dirty="0" smtClean="0"/>
              <a:t>,000,000</a:t>
            </a:r>
            <a:r>
              <a:rPr lang="zh-CN" altLang="en-US" b="1" u="sng" dirty="0" smtClean="0"/>
              <a:t>册</a:t>
            </a:r>
            <a:r>
              <a:rPr lang="zh-CN" altLang="zh-CN" dirty="0" smtClean="0"/>
              <a:t>标准的, 完整的 </a:t>
            </a:r>
            <a:r>
              <a:rPr lang="zh-CN" altLang="en-US" dirty="0" smtClean="0"/>
              <a:t>、清晰的</a:t>
            </a:r>
            <a:r>
              <a:rPr lang="zh-CN" altLang="zh-CN" dirty="0" smtClean="0"/>
              <a:t>PDF 电子图书,电子文档等 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b="1" u="sng" dirty="0" smtClean="0"/>
              <a:t>260+</a:t>
            </a:r>
            <a:r>
              <a:rPr lang="zh-CN" altLang="en-US" b="1" u="sng" dirty="0" smtClean="0"/>
              <a:t>种语言</a:t>
            </a:r>
            <a:r>
              <a:rPr lang="zh-CN" altLang="en-US" dirty="0" smtClean="0"/>
              <a:t>的文献资源；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b="1" u="sng" dirty="0" smtClean="0"/>
              <a:t>23,000+</a:t>
            </a:r>
            <a:r>
              <a:rPr lang="zh-CN" altLang="en-US" dirty="0" smtClean="0"/>
              <a:t>种</a:t>
            </a:r>
            <a:r>
              <a:rPr lang="en-US" altLang="zh-CN" dirty="0" smtClean="0"/>
              <a:t>Mp3</a:t>
            </a:r>
            <a:r>
              <a:rPr lang="zh-CN" altLang="en-US" dirty="0" smtClean="0"/>
              <a:t>格式音频有声读物；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近</a:t>
            </a:r>
            <a:r>
              <a:rPr lang="en-US" altLang="zh-CN" b="1" dirty="0" smtClean="0"/>
              <a:t>6000</a:t>
            </a:r>
            <a:r>
              <a:rPr lang="zh-CN" altLang="en-US" dirty="0" smtClean="0"/>
              <a:t>种教学视频课件，更多资源正在增加中；</a:t>
            </a:r>
            <a:r>
              <a:rPr lang="en-US" altLang="zh-CN" dirty="0" smtClean="0"/>
              <a:t> </a:t>
            </a:r>
            <a:endParaRPr lang="en-US" altLang="zh-CN" b="1" u="sng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拥有数千兆字节</a:t>
            </a:r>
            <a:r>
              <a:rPr lang="en-US" altLang="zh-CN" dirty="0" smtClean="0"/>
              <a:t>(multi-terabyte)</a:t>
            </a:r>
            <a:r>
              <a:rPr lang="zh-CN" altLang="en-US" dirty="0" smtClean="0"/>
              <a:t>数据存储的网络服务器，是世界最大的</a:t>
            </a:r>
            <a:r>
              <a:rPr lang="en-US" altLang="zh-CN" dirty="0" smtClean="0"/>
              <a:t>PDF</a:t>
            </a:r>
            <a:r>
              <a:rPr lang="zh-CN" altLang="en-US" dirty="0" smtClean="0"/>
              <a:t>格式电子图书和电子文档数据服务网络</a:t>
            </a:r>
            <a:r>
              <a:rPr lang="en-US" altLang="zh-CN" dirty="0" smtClean="0"/>
              <a:t> </a:t>
            </a:r>
            <a:r>
              <a:rPr lang="zh-CN" altLang="en-US" dirty="0" smtClean="0"/>
              <a:t>；</a:t>
            </a:r>
          </a:p>
          <a:p>
            <a:pPr marL="3429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b="1" u="sng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资源来源：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zh-CN" altLang="en-US" dirty="0" smtClean="0"/>
              <a:t>收集了来自全球</a:t>
            </a:r>
            <a:r>
              <a:rPr lang="en-US" altLang="zh-CN" b="1" u="sng" dirty="0" smtClean="0"/>
              <a:t>200,000</a:t>
            </a:r>
            <a:r>
              <a:rPr lang="zh-CN" altLang="en-US" dirty="0" smtClean="0"/>
              <a:t>余家出版机构的电子书；</a:t>
            </a:r>
            <a:endParaRPr lang="en-US" altLang="zh-CN" dirty="0" smtClean="0"/>
          </a:p>
          <a:p>
            <a:pPr lvl="1">
              <a:lnSpc>
                <a:spcPct val="150000"/>
              </a:lnSpc>
            </a:pPr>
            <a:r>
              <a:rPr lang="en-US" altLang="zh-CN" b="1" dirty="0" smtClean="0"/>
              <a:t>541,890</a:t>
            </a:r>
            <a:r>
              <a:rPr lang="zh-CN" altLang="en-US" dirty="0" smtClean="0"/>
              <a:t>位来自全球的优秀作者，其中包含大量人类历史上的著名大师的作品；</a:t>
            </a:r>
            <a:r>
              <a:rPr lang="en-US" altLang="zh-CN" dirty="0" smtClean="0"/>
              <a:t> </a:t>
            </a:r>
          </a:p>
          <a:p>
            <a:pPr lvl="1">
              <a:lnSpc>
                <a:spcPct val="150000"/>
              </a:lnSpc>
            </a:pP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956"/>
            <a:ext cx="5215979" cy="426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098132" y="1011932"/>
            <a:ext cx="2304256" cy="360040"/>
          </a:xfrm>
          <a:prstGeom prst="wedgeRectCallout">
            <a:avLst>
              <a:gd name="adj1" fmla="val -60777"/>
              <a:gd name="adj2" fmla="val -125506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fontAlgn="base">
              <a:spcBef>
                <a:spcPct val="0"/>
              </a:spcBef>
            </a:pP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My Profile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：编辑您的个人信息</a:t>
            </a: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61341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139702"/>
            <a:ext cx="7291248" cy="133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652120" y="3003798"/>
            <a:ext cx="2880320" cy="360040"/>
          </a:xfrm>
          <a:prstGeom prst="wedgeRectCallout">
            <a:avLst>
              <a:gd name="adj1" fmla="val 13699"/>
              <a:gd name="adj2" fmla="val -9225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lvl="1" indent="-228600" fontAlgn="base">
              <a:spcBef>
                <a:spcPct val="0"/>
              </a:spcBef>
              <a:spcAft>
                <a:spcPts val="1000"/>
              </a:spcAft>
              <a:buAutoNum type="arabicPlain" startAt="3"/>
            </a:pP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My Bookshelf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：</a:t>
            </a:r>
            <a:r>
              <a:rPr lang="en-US" altLang="zh-CN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12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编辑您的书架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611560" y="3389174"/>
            <a:ext cx="79208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200" b="1" u="sng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“</a:t>
            </a:r>
            <a:r>
              <a:rPr lang="en-US" altLang="zh-CN" sz="1200" b="1" u="sng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My Bookshelf</a:t>
            </a:r>
            <a:r>
              <a:rPr lang="zh-CN" altLang="en-US" sz="1200" b="1" u="sng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”与“</a:t>
            </a:r>
            <a:r>
              <a:rPr lang="en-US" altLang="zh-CN" sz="1200" b="1" u="sng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My Reading List</a:t>
            </a:r>
            <a:r>
              <a:rPr lang="zh-CN" altLang="en-US" sz="1200" b="1" u="sng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”的区别：</a:t>
            </a:r>
            <a:endParaRPr kumimoji="0" lang="en-US" altLang="zh-CN" sz="12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My Bookshelf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：我的书架，用户可以将任意一本书添加到“我的书架”，但是“我的书架“上的书并不在”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Reading List“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中，用户可以将所需电子图书添加到书架中，以备后查。</a:t>
            </a: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如果用户需要阅读某一电子读书，可打开该书页面将该书添加到“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Reading List”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所建立的相应文件夹中。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Reading List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：阅读书单，用户可以为阅读书单建立文件夹管理阅读书单。在任一电子图书页面，都会有“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View/Hide My Reading Lists”</a:t>
            </a: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>选项，即浏览或者隐藏我的阅读书单。如果用户需要将该书添加到阅读书单中，可打开阅读书单，勾选所建立书单前面的复选框，即可将该书添加到阅读书单中，如果用户认为该书不属于所建立的任何文件夹，可添加建立新的文件夹，再将该书添加到阅读书单中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95936" y="1851670"/>
            <a:ext cx="792088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5724128" y="1419622"/>
            <a:ext cx="1224136" cy="360040"/>
          </a:xfrm>
          <a:prstGeom prst="wedgeRectCallout">
            <a:avLst>
              <a:gd name="adj1" fmla="val -126283"/>
              <a:gd name="adj2" fmla="val 9100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已经在书架中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817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876256" y="267494"/>
            <a:ext cx="1728192" cy="360040"/>
          </a:xfrm>
          <a:prstGeom prst="wedgeRectCallout">
            <a:avLst>
              <a:gd name="adj1" fmla="val -90116"/>
              <a:gd name="adj2" fmla="val -95455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上传电子书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03598"/>
            <a:ext cx="3867472" cy="369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下箭头 12"/>
          <p:cNvSpPr/>
          <p:nvPr/>
        </p:nvSpPr>
        <p:spPr>
          <a:xfrm>
            <a:off x="5868144" y="195486"/>
            <a:ext cx="288032" cy="93610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3478"/>
            <a:ext cx="4114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5508104" y="235572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u="sng" dirty="0" smtClean="0">
                <a:solidFill>
                  <a:srgbClr val="002060"/>
                </a:solidFill>
              </a:rPr>
              <a:t>将某一电子图书添加到书架中 </a:t>
            </a:r>
            <a:endParaRPr lang="en-US" altLang="zh-CN" b="1" u="sng" dirty="0" smtClean="0">
              <a:solidFill>
                <a:srgbClr val="002060"/>
              </a:solidFill>
            </a:endParaRPr>
          </a:p>
          <a:p>
            <a:endParaRPr lang="en-US" altLang="zh-CN" b="1" u="sng" dirty="0" smtClean="0">
              <a:solidFill>
                <a:srgbClr val="002060"/>
              </a:solidFill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在电子图书浏览页面，点击“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Add to Book Shelf”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按钮即可添加到书架 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如果“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Add to Book Shelf”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变成了“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Book On Shelf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表示该书已在书架中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123728" y="4659982"/>
            <a:ext cx="1296144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5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0"/>
            <a:ext cx="3809444" cy="22117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355726"/>
            <a:ext cx="3054431" cy="27877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39552" y="2859782"/>
            <a:ext cx="1296144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23728" y="4659982"/>
            <a:ext cx="1296144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"/>
            <a:ext cx="4104456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5508104" y="1131590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在电子图书页面，会出现“</a:t>
            </a:r>
            <a:r>
              <a:rPr lang="en-US" altLang="zh-CN" dirty="0" smtClean="0"/>
              <a:t>View/Hide My Reading Lists</a:t>
            </a:r>
            <a:r>
              <a:rPr lang="zh-CN" altLang="en-US" dirty="0" smtClean="0"/>
              <a:t>”选项，也浏览或者隐藏我的阅读书单。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展开阅读书单，勾选所建立书单夹前面的复选框，即可将该书添加到阅读书单中，如果用户认为该书不属于所建立的任何书单，可添加建立新的书单，再将该书添加到阅读书单中。</a:t>
            </a:r>
            <a:endParaRPr lang="en-US" altLang="zh-CN" dirty="0" smtClean="0"/>
          </a:p>
          <a:p>
            <a:endParaRPr lang="en-US" altLang="zh-CN" dirty="0" smtClean="0"/>
          </a:p>
          <a:p>
            <a:pPr algn="r"/>
            <a:r>
              <a:rPr lang="en-US" altLang="zh-CN" dirty="0" smtClean="0">
                <a:solidFill>
                  <a:srgbClr val="FF0000"/>
                </a:solidFill>
              </a:rPr>
              <a:t>——</a:t>
            </a:r>
            <a:r>
              <a:rPr lang="zh-CN" altLang="en-US" dirty="0" smtClean="0">
                <a:solidFill>
                  <a:srgbClr val="FF0000"/>
                </a:solidFill>
              </a:rPr>
              <a:t>即将上线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71600" y="4299942"/>
            <a:ext cx="432048" cy="216024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您将会了解到</a:t>
            </a:r>
            <a:r>
              <a:rPr lang="en-US" altLang="zh-CN" dirty="0" smtClean="0"/>
              <a:t>···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419622"/>
            <a:ext cx="5688632" cy="315699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1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关于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World eBook Library</a:t>
            </a:r>
          </a:p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2	</a:t>
            </a:r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如何使用</a:t>
            </a:r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</a:rPr>
              <a:t>World eBook Library</a:t>
            </a: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数据库主页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登录与注册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资源浏览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资源检索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资源下载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在线阅读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</a:rPr>
              <a:t>个性化功能</a:t>
            </a: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lvl="2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	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其它服务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2">
              <a:buNone/>
            </a:pPr>
            <a:endParaRPr lang="en-US" altLang="zh-CN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190466" name="Picture 2" descr="http://imgs.ccw.com.cn/resources/2009_01/2009_01_06/2009010619012312511122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834" y="1059582"/>
            <a:ext cx="4411166" cy="3264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3	</a:t>
            </a:r>
            <a:r>
              <a:rPr lang="zh-CN" altLang="en-US" dirty="0" smtClean="0"/>
              <a:t>其它服务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无并发用户数限制；</a:t>
            </a:r>
          </a:p>
          <a:p>
            <a:r>
              <a:rPr lang="zh-CN" altLang="en-US" dirty="0" smtClean="0"/>
              <a:t>提供</a:t>
            </a:r>
            <a:r>
              <a:rPr lang="en-US" altLang="zh-CN" dirty="0" smtClean="0"/>
              <a:t>MARC</a:t>
            </a:r>
            <a:r>
              <a:rPr lang="zh-CN" altLang="en-US" dirty="0" smtClean="0"/>
              <a:t>记录，与图书馆</a:t>
            </a:r>
            <a:r>
              <a:rPr lang="en-US" altLang="zh-CN" dirty="0" smtClean="0"/>
              <a:t>OPAC</a:t>
            </a:r>
            <a:r>
              <a:rPr lang="zh-CN" altLang="en-US" dirty="0" smtClean="0"/>
              <a:t>系统的链接；</a:t>
            </a:r>
          </a:p>
          <a:p>
            <a:r>
              <a:rPr lang="zh-CN" altLang="en-US" dirty="0" smtClean="0"/>
              <a:t>无下载限制，可以无限量下载全文；</a:t>
            </a:r>
          </a:p>
          <a:p>
            <a:r>
              <a:rPr lang="en-US" altLang="zh-CN" dirty="0" smtClean="0"/>
              <a:t>COUNTER</a:t>
            </a:r>
            <a:r>
              <a:rPr lang="zh-CN" altLang="en-US" dirty="0" smtClean="0"/>
              <a:t>使用统计；</a:t>
            </a:r>
          </a:p>
          <a:p>
            <a:r>
              <a:rPr lang="en-US" altLang="zh-CN" dirty="0" smtClean="0"/>
              <a:t>WeL</a:t>
            </a:r>
            <a:r>
              <a:rPr lang="zh-CN" altLang="en-US" dirty="0" smtClean="0"/>
              <a:t>电子图书数据库可提供</a:t>
            </a:r>
            <a:r>
              <a:rPr lang="en-US" altLang="zh-CN" dirty="0" smtClean="0"/>
              <a:t>60</a:t>
            </a:r>
            <a:r>
              <a:rPr lang="zh-CN" altLang="en-US" dirty="0" smtClean="0"/>
              <a:t>天的免费试用期；</a:t>
            </a:r>
          </a:p>
          <a:p>
            <a:r>
              <a:rPr lang="en-US" altLang="zh-CN" dirty="0" smtClean="0"/>
              <a:t>WeL</a:t>
            </a:r>
            <a:r>
              <a:rPr lang="zh-CN" altLang="en-US" dirty="0" smtClean="0"/>
              <a:t>电子图书数据库可提供全部书籍的</a:t>
            </a:r>
            <a:r>
              <a:rPr lang="en-US" altLang="zh-CN" dirty="0" smtClean="0"/>
              <a:t>MARC</a:t>
            </a:r>
            <a:r>
              <a:rPr lang="zh-CN" altLang="en-US" dirty="0" smtClean="0"/>
              <a:t>记录；</a:t>
            </a:r>
          </a:p>
          <a:p>
            <a:r>
              <a:rPr lang="zh-CN" altLang="en-US" dirty="0" smtClean="0"/>
              <a:t>提供使用统计；</a:t>
            </a:r>
          </a:p>
          <a:p>
            <a:r>
              <a:rPr lang="en-US" altLang="zh-CN" dirty="0" smtClean="0"/>
              <a:t>iGroup </a:t>
            </a:r>
            <a:r>
              <a:rPr lang="zh-CN" altLang="en-US" dirty="0" smtClean="0"/>
              <a:t>公司设有专门的客户服务部门解决用户日常使用中遇到的问题。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7544" y="1491630"/>
            <a:ext cx="8229600" cy="857250"/>
          </a:xfrm>
        </p:spPr>
        <p:txBody>
          <a:bodyPr/>
          <a:lstStyle/>
          <a:p>
            <a:r>
              <a:rPr lang="zh-CN" altLang="en-US" dirty="0" smtClean="0"/>
              <a:t>谢     谢！</a:t>
            </a:r>
            <a:endParaRPr lang="zh-CN" altLang="en-US" dirty="0"/>
          </a:p>
        </p:txBody>
      </p:sp>
      <p:pic>
        <p:nvPicPr>
          <p:cNvPr id="4" name="Picture 1" descr="Kids 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9702"/>
            <a:ext cx="3816424" cy="96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8939" y="1779662"/>
            <a:ext cx="8388424" cy="921147"/>
            <a:chOff x="0" y="3060700"/>
            <a:chExt cx="10440988" cy="1584325"/>
          </a:xfrm>
        </p:grpSpPr>
        <p:sp>
          <p:nvSpPr>
            <p:cNvPr id="5" name="Oval 3"/>
            <p:cNvSpPr/>
            <p:nvPr/>
          </p:nvSpPr>
          <p:spPr>
            <a:xfrm>
              <a:off x="3162300" y="3060700"/>
              <a:ext cx="3967163" cy="158432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569" tIns="49785" rIns="99569" bIns="49785" anchor="ctr"/>
            <a:lstStyle/>
            <a:p>
              <a:pPr algn="ctr">
                <a:defRPr/>
              </a:pPr>
              <a:r>
                <a:rPr lang="zh-CN" altLang="en-US" sz="1400" dirty="0">
                  <a:latin typeface="楷体" pitchFamily="49" charset="-122"/>
                  <a:ea typeface="楷体" pitchFamily="49" charset="-122"/>
                </a:rPr>
                <a:t>世界名校、著名出版社</a:t>
              </a:r>
              <a:endParaRPr lang="en-US" altLang="zh-CN" sz="1400" dirty="0">
                <a:latin typeface="楷体" pitchFamily="49" charset="-122"/>
                <a:ea typeface="楷体" pitchFamily="49" charset="-122"/>
              </a:endParaRPr>
            </a:p>
            <a:p>
              <a:pPr algn="ctr">
                <a:defRPr/>
              </a:pPr>
              <a:r>
                <a:rPr lang="zh-CN" altLang="en-US" sz="1400" b="1" u="sng" dirty="0">
                  <a:solidFill>
                    <a:schemeClr val="bg1"/>
                  </a:solidFill>
                </a:rPr>
                <a:t>内容来源</a:t>
              </a:r>
              <a:endParaRPr lang="en-US" altLang="zh-CN" sz="1400" b="1" u="sng" dirty="0">
                <a:solidFill>
                  <a:schemeClr val="bg1"/>
                </a:solidFill>
              </a:endParaRPr>
            </a:p>
            <a:p>
              <a:pPr algn="ctr">
                <a:defRPr/>
              </a:pPr>
              <a:r>
                <a:rPr lang="zh-CN" altLang="en-US" sz="1400" dirty="0">
                  <a:latin typeface="楷体" pitchFamily="49" charset="-122"/>
                  <a:ea typeface="楷体" pitchFamily="49" charset="-122"/>
                </a:rPr>
                <a:t>权威政府机构</a:t>
              </a:r>
              <a:endParaRPr lang="en-US" altLang="zh-CN" sz="1400" dirty="0">
                <a:latin typeface="楷体" pitchFamily="49" charset="-122"/>
                <a:ea typeface="楷体" pitchFamily="49" charset="-122"/>
              </a:endParaRPr>
            </a:p>
          </p:txBody>
        </p:sp>
        <p:cxnSp>
          <p:nvCxnSpPr>
            <p:cNvPr id="6" name="Straight Connector 7"/>
            <p:cNvCxnSpPr/>
            <p:nvPr/>
          </p:nvCxnSpPr>
          <p:spPr>
            <a:xfrm rot="10800000" flipV="1">
              <a:off x="0" y="3790950"/>
              <a:ext cx="31623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>
              <a:off x="7129463" y="3790950"/>
              <a:ext cx="33115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矩形 7"/>
          <p:cNvSpPr/>
          <p:nvPr/>
        </p:nvSpPr>
        <p:spPr>
          <a:xfrm>
            <a:off x="539552" y="699542"/>
            <a:ext cx="7776864" cy="1126462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Harvard University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Massachusetts Institute of Technology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Oxford University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Stanford University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Michigan University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University of Toronto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Wellesley College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University of California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University of New York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……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762467" y="2674465"/>
            <a:ext cx="1414978" cy="615157"/>
            <a:chOff x="-476979" y="740032"/>
            <a:chExt cx="3238471" cy="2402960"/>
          </a:xfrm>
        </p:grpSpPr>
        <p:pic>
          <p:nvPicPr>
            <p:cNvPr id="10" name="Picture 4" descr="Department of Education.jpe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5754" y="740032"/>
              <a:ext cx="1067319" cy="1067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9"/>
            <p:cNvSpPr txBox="1">
              <a:spLocks noChangeArrowheads="1"/>
            </p:cNvSpPr>
            <p:nvPr/>
          </p:nvSpPr>
          <p:spPr bwMode="auto">
            <a:xfrm>
              <a:off x="-476979" y="1807352"/>
              <a:ext cx="3238471" cy="133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/>
                <a:t>Department of Education</a:t>
              </a:r>
            </a:p>
            <a:p>
              <a:pPr algn="ctr"/>
              <a:r>
                <a:rPr lang="zh-CN" altLang="en-US" sz="1600"/>
                <a:t>美国教育部</a:t>
              </a:r>
              <a:endParaRPr lang="en-US" sz="1600" b="1"/>
            </a:p>
            <a:p>
              <a:pPr algn="ctr"/>
              <a:r>
                <a:rPr lang="en-US" altLang="zh-CN" sz="1600" b="1"/>
                <a:t>6,252 eBooks</a:t>
              </a:r>
            </a:p>
          </p:txBody>
        </p:sp>
      </p:grpSp>
      <p:grpSp>
        <p:nvGrpSpPr>
          <p:cNvPr id="12" name="Group 3"/>
          <p:cNvGrpSpPr>
            <a:grpSpLocks/>
          </p:cNvGrpSpPr>
          <p:nvPr/>
        </p:nvGrpSpPr>
        <p:grpSpPr bwMode="auto">
          <a:xfrm>
            <a:off x="4002828" y="3022331"/>
            <a:ext cx="1459256" cy="629539"/>
            <a:chOff x="1778045" y="691792"/>
            <a:chExt cx="3338642" cy="2456653"/>
          </a:xfrm>
        </p:grpSpPr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1778045" y="1812805"/>
              <a:ext cx="3338642" cy="133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/>
                <a:t>Department of Commerce</a:t>
              </a:r>
            </a:p>
            <a:p>
              <a:pPr algn="ctr"/>
              <a:r>
                <a:rPr lang="zh-CN" altLang="en-US" sz="1600" dirty="0"/>
                <a:t>美国商务部</a:t>
              </a:r>
              <a:endParaRPr lang="en-US" sz="1600" dirty="0"/>
            </a:p>
            <a:p>
              <a:pPr algn="ctr"/>
              <a:r>
                <a:rPr lang="en-US" altLang="zh-CN" sz="1600" b="1" dirty="0"/>
                <a:t>2,238 eBooks</a:t>
              </a:r>
            </a:p>
          </p:txBody>
        </p:sp>
        <p:pic>
          <p:nvPicPr>
            <p:cNvPr id="14" name="Picture 7" descr="Department of Commerce.jpe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8988" y="691792"/>
              <a:ext cx="1126016" cy="112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37"/>
          <p:cNvGrpSpPr>
            <a:grpSpLocks/>
          </p:cNvGrpSpPr>
          <p:nvPr/>
        </p:nvGrpSpPr>
        <p:grpSpPr bwMode="auto">
          <a:xfrm>
            <a:off x="6804248" y="2553674"/>
            <a:ext cx="1533374" cy="666148"/>
            <a:chOff x="4050160" y="572743"/>
            <a:chExt cx="3509977" cy="2598385"/>
          </a:xfrm>
        </p:grpSpPr>
        <p:pic>
          <p:nvPicPr>
            <p:cNvPr id="16" name="Picture 8" descr="Government Printing Office.jpe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77223" y="572743"/>
              <a:ext cx="975744" cy="1336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4050160" y="1835488"/>
              <a:ext cx="3509977" cy="133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/>
                <a:t>Government Printing Office</a:t>
              </a:r>
            </a:p>
            <a:p>
              <a:pPr algn="ctr"/>
              <a:r>
                <a:rPr lang="zh-CN" altLang="en-US" sz="1600" dirty="0"/>
                <a:t>美国政府印刷办公室</a:t>
              </a:r>
              <a:endParaRPr lang="en-US" altLang="zh-CN" sz="1600" dirty="0"/>
            </a:p>
            <a:p>
              <a:pPr algn="ctr"/>
              <a:r>
                <a:rPr lang="en-US" altLang="zh-CN" sz="1600" b="1" dirty="0"/>
                <a:t>18,000 eBooks</a:t>
              </a:r>
            </a:p>
          </p:txBody>
        </p:sp>
      </p:grpSp>
      <p:grpSp>
        <p:nvGrpSpPr>
          <p:cNvPr id="18" name="Group 38"/>
          <p:cNvGrpSpPr>
            <a:grpSpLocks/>
          </p:cNvGrpSpPr>
          <p:nvPr/>
        </p:nvGrpSpPr>
        <p:grpSpPr bwMode="auto">
          <a:xfrm>
            <a:off x="816597" y="4011910"/>
            <a:ext cx="1667171" cy="635422"/>
            <a:chOff x="6125834" y="691792"/>
            <a:chExt cx="3813593" cy="2480268"/>
          </a:xfrm>
        </p:grpSpPr>
        <p:pic>
          <p:nvPicPr>
            <p:cNvPr id="19" name="Picture 10" descr="Small Business Administration.jpe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97759" y="691792"/>
              <a:ext cx="1126016" cy="112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6125834" y="1836421"/>
              <a:ext cx="3813593" cy="1335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/>
                <a:t>Small Business Administration</a:t>
              </a:r>
            </a:p>
            <a:p>
              <a:pPr algn="ctr"/>
              <a:r>
                <a:rPr lang="zh-CN" altLang="en-US" sz="1600" dirty="0"/>
                <a:t>中小企业管理局</a:t>
              </a:r>
              <a:endParaRPr lang="en-US" sz="1600" b="1" dirty="0"/>
            </a:p>
            <a:p>
              <a:pPr algn="ctr"/>
              <a:r>
                <a:rPr lang="en-US" altLang="zh-CN" sz="1600" b="1" dirty="0"/>
                <a:t>121 eBooks</a:t>
              </a:r>
            </a:p>
          </p:txBody>
        </p:sp>
      </p:grpSp>
      <p:grpSp>
        <p:nvGrpSpPr>
          <p:cNvPr id="21" name="Group 40"/>
          <p:cNvGrpSpPr>
            <a:grpSpLocks/>
          </p:cNvGrpSpPr>
          <p:nvPr/>
        </p:nvGrpSpPr>
        <p:grpSpPr bwMode="auto">
          <a:xfrm>
            <a:off x="6941372" y="4083918"/>
            <a:ext cx="1433268" cy="589008"/>
            <a:chOff x="1772341" y="2330571"/>
            <a:chExt cx="3280999" cy="2297717"/>
          </a:xfrm>
        </p:grpSpPr>
        <p:pic>
          <p:nvPicPr>
            <p:cNvPr id="22" name="Picture 12" descr="Environmental Protection Agency.jpe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12576" y="2330571"/>
              <a:ext cx="957855" cy="957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1772341" y="3292650"/>
              <a:ext cx="3280999" cy="133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/>
                <a:t>Environmental Protection</a:t>
              </a:r>
            </a:p>
            <a:p>
              <a:pPr algn="ctr"/>
              <a:r>
                <a:rPr lang="zh-CN" altLang="en-US" sz="1600" dirty="0"/>
                <a:t>美国环境保护局</a:t>
              </a:r>
              <a:endParaRPr lang="en-US" altLang="zh-CN" sz="1600" dirty="0"/>
            </a:p>
            <a:p>
              <a:pPr algn="ctr"/>
              <a:r>
                <a:rPr lang="en-US" altLang="zh-CN" sz="1600" b="1" dirty="0"/>
                <a:t>30,900 eBooks</a:t>
              </a:r>
            </a:p>
          </p:txBody>
        </p:sp>
      </p:grpSp>
      <p:grpSp>
        <p:nvGrpSpPr>
          <p:cNvPr id="24" name="Group 39"/>
          <p:cNvGrpSpPr>
            <a:grpSpLocks/>
          </p:cNvGrpSpPr>
          <p:nvPr/>
        </p:nvGrpSpPr>
        <p:grpSpPr bwMode="auto">
          <a:xfrm>
            <a:off x="4211960" y="4155926"/>
            <a:ext cx="1240753" cy="589008"/>
            <a:chOff x="-351451" y="2325990"/>
            <a:chExt cx="2838246" cy="2299082"/>
          </a:xfrm>
        </p:grpSpPr>
        <p:pic>
          <p:nvPicPr>
            <p:cNvPr id="25" name="Picture 18" descr="National Transportation.jpe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5754" y="2325990"/>
              <a:ext cx="1028011" cy="1028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-351451" y="3289432"/>
              <a:ext cx="2838246" cy="133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/>
                <a:t>Transportation Safety</a:t>
              </a:r>
            </a:p>
            <a:p>
              <a:pPr algn="ctr"/>
              <a:r>
                <a:rPr lang="zh-CN" altLang="en-US" sz="1600" dirty="0"/>
                <a:t>美国运输安全管理局</a:t>
              </a:r>
              <a:endParaRPr lang="en-US" sz="1600" dirty="0"/>
            </a:p>
            <a:p>
              <a:pPr algn="ctr"/>
              <a:r>
                <a:rPr lang="en-US" altLang="zh-CN" sz="1600" b="1" dirty="0"/>
                <a:t>713 eBooks</a:t>
              </a:r>
            </a:p>
          </p:txBody>
        </p:sp>
      </p:grpSp>
      <p:sp>
        <p:nvSpPr>
          <p:cNvPr id="28" name="矩形 27"/>
          <p:cNvSpPr/>
          <p:nvPr/>
        </p:nvSpPr>
        <p:spPr>
          <a:xfrm>
            <a:off x="251520" y="123478"/>
            <a:ext cx="16850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1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b="1" u="sng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资源来源：</a:t>
            </a:r>
            <a:endParaRPr lang="en-US" altLang="zh-CN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关于 </a:t>
            </a:r>
            <a:r>
              <a:rPr lang="en-US" altLang="zh-CN" dirty="0" smtClean="0"/>
              <a:t>World eBook Library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1" u="sng" dirty="0" smtClean="0">
                <a:solidFill>
                  <a:srgbClr val="002060"/>
                </a:solidFill>
              </a:rPr>
              <a:t>学科覆盖： </a:t>
            </a:r>
            <a:r>
              <a:rPr lang="zh-CN" altLang="en-US" dirty="0" smtClean="0"/>
              <a:t>以人文社科为主，同时也包含自然科学，农学，医学，工程技术资源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080120" y="1851670"/>
          <a:ext cx="7596336" cy="3147813"/>
        </p:xfrm>
        <a:graphic>
          <a:graphicData uri="http://schemas.openxmlformats.org/drawingml/2006/table">
            <a:tbl>
              <a:tblPr/>
              <a:tblGrid>
                <a:gridCol w="1599641"/>
                <a:gridCol w="1199339"/>
                <a:gridCol w="1199339"/>
                <a:gridCol w="1199339"/>
                <a:gridCol w="1199339"/>
                <a:gridCol w="1199339"/>
              </a:tblGrid>
              <a:tr h="349757">
                <a:tc gridSpan="6"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World eBook Library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数据库学科覆盖情况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9757">
                <a:tc rowSpan="7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 31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个学科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教育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心理学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财经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商务贸易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宗教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97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经济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医药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政府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社会学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政治学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军事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音乐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地球科学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生物学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技术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历史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娱乐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法律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数学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物理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美术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语言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管理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天文学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化学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农业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哲学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海军科学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统计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文学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75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人类学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1600" kern="1200" dirty="0" smtClean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zh-CN" altLang="en-US" sz="1600" kern="1200" dirty="0" smtClean="0">
                        <a:solidFill>
                          <a:schemeClr val="tx1"/>
                        </a:solidFill>
                        <a:latin typeface="楷体" pitchFamily="49" charset="-122"/>
                        <a:ea typeface="楷体" pitchFamily="49" charset="-122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9757">
                <a:tc gridSpan="6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此外，还包含以上</a:t>
                      </a:r>
                      <a:r>
                        <a:rPr lang="en-US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31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个学科的参考工具书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	</a:t>
            </a:r>
            <a:r>
              <a:rPr lang="zh-CN" altLang="en-US" dirty="0" smtClean="0"/>
              <a:t>关于 </a:t>
            </a:r>
            <a:r>
              <a:rPr lang="en-US" altLang="zh-CN" dirty="0" smtClean="0"/>
              <a:t>World eBook Library</a:t>
            </a:r>
            <a:endParaRPr lang="zh-CN" altLang="en-US" dirty="0"/>
          </a:p>
        </p:txBody>
      </p:sp>
      <p:sp>
        <p:nvSpPr>
          <p:cNvPr id="9" name="文本占位符 3"/>
          <p:cNvSpPr txBox="1">
            <a:spLocks/>
          </p:cNvSpPr>
          <p:nvPr/>
        </p:nvSpPr>
        <p:spPr>
          <a:xfrm>
            <a:off x="1907704" y="4324350"/>
            <a:ext cx="6264275" cy="8191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截至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2012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年年底，资源数量将已经超过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2,800,000+</a:t>
            </a:r>
            <a:endParaRPr kumimoji="0" lang="zh-CN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467544" y="1275606"/>
            <a:ext cx="7920880" cy="3156998"/>
          </a:xfrm>
        </p:spPr>
        <p:txBody>
          <a:bodyPr>
            <a:normAutofit/>
          </a:bodyPr>
          <a:lstStyle/>
          <a:p>
            <a:r>
              <a:rPr lang="zh-CN" altLang="en-US" b="1" u="sng" dirty="0" smtClean="0">
                <a:solidFill>
                  <a:srgbClr val="002060"/>
                </a:solidFill>
              </a:rPr>
              <a:t>资源增长情况：</a:t>
            </a:r>
            <a:endParaRPr lang="en-US" altLang="zh-CN" b="1" u="sng" dirty="0" smtClean="0">
              <a:solidFill>
                <a:srgbClr val="002060"/>
              </a:solidFill>
            </a:endParaRPr>
          </a:p>
          <a:p>
            <a:pPr lvl="1"/>
            <a:endParaRPr lang="zh-CN" altLang="en-US" dirty="0"/>
          </a:p>
        </p:txBody>
      </p:sp>
      <p:graphicFrame>
        <p:nvGraphicFramePr>
          <p:cNvPr id="6" name="图表 5"/>
          <p:cNvGraphicFramePr/>
          <p:nvPr/>
        </p:nvGraphicFramePr>
        <p:xfrm>
          <a:off x="2411760" y="1635646"/>
          <a:ext cx="4495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3875"/>
            <a:ext cx="2339752" cy="15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	</a:t>
            </a:r>
            <a:r>
              <a:rPr lang="zh-CN" altLang="en-US" dirty="0" smtClean="0"/>
              <a:t>关于 </a:t>
            </a:r>
            <a:r>
              <a:rPr lang="en-US" altLang="zh-CN" dirty="0" smtClean="0"/>
              <a:t>World eBook Library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347614"/>
            <a:ext cx="7920880" cy="3156998"/>
          </a:xfrm>
        </p:spPr>
        <p:txBody>
          <a:bodyPr>
            <a:normAutofit/>
          </a:bodyPr>
          <a:lstStyle/>
          <a:p>
            <a:r>
              <a:rPr lang="zh-CN" altLang="en-US" b="1" u="sng" dirty="0" smtClean="0">
                <a:solidFill>
                  <a:srgbClr val="002060"/>
                </a:solidFill>
              </a:rPr>
              <a:t>用户基础：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5,000,000+ </a:t>
            </a:r>
            <a:r>
              <a:rPr lang="zh-CN" altLang="en-US" dirty="0" smtClean="0"/>
              <a:t>用户群</a:t>
            </a:r>
          </a:p>
          <a:p>
            <a:pPr lvl="2"/>
            <a:r>
              <a:rPr lang="en-US" altLang="zh-CN" dirty="0" smtClean="0"/>
              <a:t>100 ,000,000+</a:t>
            </a:r>
            <a:r>
              <a:rPr lang="zh-CN" altLang="en-US" dirty="0" smtClean="0"/>
              <a:t>下载</a:t>
            </a:r>
            <a:r>
              <a:rPr lang="en-US" altLang="zh-CN" dirty="0" smtClean="0"/>
              <a:t>/</a:t>
            </a:r>
            <a:r>
              <a:rPr lang="zh-CN" altLang="en-US" dirty="0" smtClean="0"/>
              <a:t>年</a:t>
            </a:r>
          </a:p>
          <a:p>
            <a:pPr lvl="2"/>
            <a:r>
              <a:rPr lang="zh-CN" altLang="en-US" dirty="0" smtClean="0"/>
              <a:t>遍布世界</a:t>
            </a:r>
            <a:r>
              <a:rPr lang="en-US" altLang="zh-CN" dirty="0" smtClean="0"/>
              <a:t>50 +</a:t>
            </a:r>
            <a:r>
              <a:rPr lang="zh-CN" altLang="en-US" dirty="0" smtClean="0"/>
              <a:t>国家地区 </a:t>
            </a:r>
          </a:p>
          <a:p>
            <a:pPr lvl="2"/>
            <a:r>
              <a:rPr lang="zh-CN" altLang="en-US" dirty="0" smtClean="0"/>
              <a:t>新加坡国家图书馆（</a:t>
            </a:r>
            <a:r>
              <a:rPr lang="en-US" altLang="zh-CN" dirty="0" smtClean="0"/>
              <a:t>National Library Board of Singapore</a:t>
            </a:r>
            <a:r>
              <a:rPr lang="zh-CN" altLang="en-US" dirty="0" smtClean="0"/>
              <a:t>）等公共图书馆；</a:t>
            </a:r>
          </a:p>
          <a:p>
            <a:pPr lvl="2"/>
            <a:r>
              <a:rPr lang="zh-CN" altLang="en-US" dirty="0" smtClean="0"/>
              <a:t>包括香港城市大学在内的香港与台湾的</a:t>
            </a:r>
            <a:r>
              <a:rPr lang="en-US" altLang="zh-CN" dirty="0" smtClean="0"/>
              <a:t>70</a:t>
            </a:r>
            <a:r>
              <a:rPr lang="zh-CN" altLang="en-US" dirty="0" smtClean="0"/>
              <a:t>多家高校图书馆；</a:t>
            </a:r>
          </a:p>
          <a:p>
            <a:pPr lvl="2"/>
            <a:r>
              <a:rPr lang="zh-CN" altLang="en-US" dirty="0" smtClean="0"/>
              <a:t>加拿大西安大略大学（</a:t>
            </a:r>
            <a:r>
              <a:rPr lang="en-US" altLang="zh-CN" dirty="0" smtClean="0"/>
              <a:t>The University of Western Ontario – Canada</a:t>
            </a:r>
            <a:r>
              <a:rPr lang="zh-CN" altLang="en-US" dirty="0" smtClean="0"/>
              <a:t>）、埃及开罗美国大学、尼日利亚国家开放大学（</a:t>
            </a:r>
            <a:r>
              <a:rPr lang="en-US" altLang="zh-CN" dirty="0" smtClean="0"/>
              <a:t>National Open University of Nigeria</a:t>
            </a:r>
            <a:r>
              <a:rPr lang="zh-CN" altLang="en-US" dirty="0" smtClean="0"/>
              <a:t>）等国际性高校图书馆；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4296</TotalTime>
  <Words>1775</Words>
  <Application>Microsoft Office PowerPoint</Application>
  <PresentationFormat>全屏显示(16:9)</PresentationFormat>
  <Paragraphs>453</Paragraphs>
  <Slides>57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58" baseType="lpstr">
      <vt:lpstr>Office 主题</vt:lpstr>
      <vt:lpstr>幻灯片 1</vt:lpstr>
      <vt:lpstr>您将会了解到···</vt:lpstr>
      <vt:lpstr>您将会了解到···</vt:lpstr>
      <vt:lpstr>1 关于 World eBook Library</vt:lpstr>
      <vt:lpstr>1 关于 World eBook Library</vt:lpstr>
      <vt:lpstr>幻灯片 6</vt:lpstr>
      <vt:lpstr>关于 World eBook Library</vt:lpstr>
      <vt:lpstr>1 关于 World eBook Library</vt:lpstr>
      <vt:lpstr>1 关于 World eBook Library</vt:lpstr>
      <vt:lpstr>1 关于 World eBook Library</vt:lpstr>
      <vt:lpstr>您将会了解到···</vt:lpstr>
      <vt:lpstr>2 如何使用 World eBook Library平台</vt:lpstr>
      <vt:lpstr>您将会了解到···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您将会了解到···</vt:lpstr>
      <vt:lpstr>幻灯片 22</vt:lpstr>
      <vt:lpstr>幻灯片 23</vt:lpstr>
      <vt:lpstr>幻灯片 24</vt:lpstr>
      <vt:lpstr>您将会了解到···</vt:lpstr>
      <vt:lpstr>幻灯片 26</vt:lpstr>
      <vt:lpstr>幻灯片 27</vt:lpstr>
      <vt:lpstr>幻灯片 28</vt:lpstr>
      <vt:lpstr>幻灯片 29</vt:lpstr>
      <vt:lpstr>资源浏览</vt:lpstr>
      <vt:lpstr>幻灯片 31</vt:lpstr>
      <vt:lpstr>幻灯片 32</vt:lpstr>
      <vt:lpstr>您将会了解到···</vt:lpstr>
      <vt:lpstr>资源检索</vt:lpstr>
      <vt:lpstr>资源检索</vt:lpstr>
      <vt:lpstr>幻灯片 36</vt:lpstr>
      <vt:lpstr>幻灯片 37</vt:lpstr>
      <vt:lpstr>幻灯片 38</vt:lpstr>
      <vt:lpstr>幻灯片 39</vt:lpstr>
      <vt:lpstr>您将会了解到···</vt:lpstr>
      <vt:lpstr>资源下载</vt:lpstr>
      <vt:lpstr>幻灯片 42</vt:lpstr>
      <vt:lpstr>幻灯片 43</vt:lpstr>
      <vt:lpstr>下载Mp3音频文件</vt:lpstr>
      <vt:lpstr>您将会了解到···</vt:lpstr>
      <vt:lpstr>幻灯片 46</vt:lpstr>
      <vt:lpstr>您将会了解到···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您将会了解到···</vt:lpstr>
      <vt:lpstr>3 其它服务</vt:lpstr>
      <vt:lpstr>谢     谢！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Stone&amp;Elle</dc:creator>
  <cp:lastModifiedBy>Elle</cp:lastModifiedBy>
  <cp:revision>403</cp:revision>
  <dcterms:created xsi:type="dcterms:W3CDTF">2012-03-10T13:52:02Z</dcterms:created>
  <dcterms:modified xsi:type="dcterms:W3CDTF">2013-11-08T09:04:13Z</dcterms:modified>
</cp:coreProperties>
</file>